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62" r:id="rId3"/>
    <p:sldId id="264" r:id="rId4"/>
    <p:sldId id="272" r:id="rId5"/>
    <p:sldId id="257" r:id="rId6"/>
    <p:sldId id="271" r:id="rId7"/>
    <p:sldId id="258" r:id="rId8"/>
    <p:sldId id="260" r:id="rId9"/>
    <p:sldId id="261" r:id="rId10"/>
    <p:sldId id="263" r:id="rId11"/>
    <p:sldId id="267" r:id="rId12"/>
    <p:sldId id="265" r:id="rId13"/>
    <p:sldId id="266" r:id="rId14"/>
    <p:sldId id="268" r:id="rId15"/>
    <p:sldId id="269" r:id="rId16"/>
    <p:sldId id="270"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ve jensen" initials="Tj" lastIdx="1" clrIdx="0">
    <p:extLst>
      <p:ext uri="{19B8F6BF-5375-455C-9EA6-DF929625EA0E}">
        <p15:presenceInfo xmlns:p15="http://schemas.microsoft.com/office/powerpoint/2012/main" userId="ca8635a82e4d06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jensen" userId="ca8635a82e4d060f" providerId="LiveId" clId="{B7102C41-75B4-4A4F-81DB-A4438946DC72}"/>
    <pc:docChg chg="custSel modSld">
      <pc:chgData name="Tove jensen" userId="ca8635a82e4d060f" providerId="LiveId" clId="{B7102C41-75B4-4A4F-81DB-A4438946DC72}" dt="2021-04-18T16:00:34.149" v="25" actId="20577"/>
      <pc:docMkLst>
        <pc:docMk/>
      </pc:docMkLst>
      <pc:sldChg chg="modSp mod">
        <pc:chgData name="Tove jensen" userId="ca8635a82e4d060f" providerId="LiveId" clId="{B7102C41-75B4-4A4F-81DB-A4438946DC72}" dt="2021-04-18T16:00:34.149" v="25" actId="20577"/>
        <pc:sldMkLst>
          <pc:docMk/>
          <pc:sldMk cId="1711628610" sldId="260"/>
        </pc:sldMkLst>
        <pc:spChg chg="mod">
          <ac:chgData name="Tove jensen" userId="ca8635a82e4d060f" providerId="LiveId" clId="{B7102C41-75B4-4A4F-81DB-A4438946DC72}" dt="2021-04-18T16:00:34.149" v="25" actId="20577"/>
          <ac:spMkLst>
            <pc:docMk/>
            <pc:sldMk cId="1711628610" sldId="260"/>
            <ac:spMk id="3" creationId="{EEC80D6F-AA55-4F96-94BE-DF4D71D7C9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A9A5E-D620-4CC3-9BE4-30D0C5CB03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B2E2A3-023D-4F30-AE8A-150348689910}">
      <dgm:prSet/>
      <dgm:spPr/>
      <dgm:t>
        <a:bodyPr/>
        <a:lstStyle/>
        <a:p>
          <a:r>
            <a:rPr lang="da-DK" dirty="0"/>
            <a:t>23.000 romaer og </a:t>
          </a:r>
          <a:r>
            <a:rPr lang="da-DK" dirty="0" err="1"/>
            <a:t>sintier</a:t>
          </a:r>
          <a:r>
            <a:rPr lang="da-DK" dirty="0"/>
            <a:t> blev i 1943 sendt til Auschwitz-</a:t>
          </a:r>
          <a:r>
            <a:rPr lang="da-DK" dirty="0" err="1"/>
            <a:t>Birkenau</a:t>
          </a:r>
          <a:r>
            <a:rPr lang="da-DK" dirty="0"/>
            <a:t>. Heraf overlevede 3.000. Et skønnet antal døde er 200.000</a:t>
          </a:r>
          <a:endParaRPr lang="en-US" dirty="0"/>
        </a:p>
      </dgm:t>
    </dgm:pt>
    <dgm:pt modelId="{33EC699B-DBD0-43C2-8270-3A6815739471}" type="parTrans" cxnId="{06EE31AA-689C-44F1-B79F-C8B6D4D90781}">
      <dgm:prSet/>
      <dgm:spPr/>
      <dgm:t>
        <a:bodyPr/>
        <a:lstStyle/>
        <a:p>
          <a:endParaRPr lang="en-US"/>
        </a:p>
      </dgm:t>
    </dgm:pt>
    <dgm:pt modelId="{E87DDBF2-BB12-440D-9D54-93AAF9446705}" type="sibTrans" cxnId="{06EE31AA-689C-44F1-B79F-C8B6D4D90781}">
      <dgm:prSet/>
      <dgm:spPr/>
      <dgm:t>
        <a:bodyPr/>
        <a:lstStyle/>
        <a:p>
          <a:endParaRPr lang="en-US"/>
        </a:p>
      </dgm:t>
    </dgm:pt>
    <dgm:pt modelId="{550882E4-08C9-4B82-AECF-E913EB8F705D}">
      <dgm:prSet/>
      <dgm:spPr/>
      <dgm:t>
        <a:bodyPr/>
        <a:lstStyle/>
        <a:p>
          <a:r>
            <a:rPr lang="da-DK" dirty="0"/>
            <a:t>50.000  sad i fængsel eller i koncentrationslejre allerede fra 1930èrne på grund af deres politiske overbevisning. De fleste var socialdemokrater og kommunister.</a:t>
          </a:r>
          <a:endParaRPr lang="en-US" dirty="0"/>
        </a:p>
      </dgm:t>
    </dgm:pt>
    <dgm:pt modelId="{C07DB589-37B0-4390-A507-49F6419D6844}" type="parTrans" cxnId="{300EBA86-0586-457E-B5FB-8FB032F42BC7}">
      <dgm:prSet/>
      <dgm:spPr/>
      <dgm:t>
        <a:bodyPr/>
        <a:lstStyle/>
        <a:p>
          <a:endParaRPr lang="en-US"/>
        </a:p>
      </dgm:t>
    </dgm:pt>
    <dgm:pt modelId="{727EAFE3-E402-4FC5-80FC-2941FBA80705}" type="sibTrans" cxnId="{300EBA86-0586-457E-B5FB-8FB032F42BC7}">
      <dgm:prSet/>
      <dgm:spPr/>
      <dgm:t>
        <a:bodyPr/>
        <a:lstStyle/>
        <a:p>
          <a:endParaRPr lang="en-US"/>
        </a:p>
      </dgm:t>
    </dgm:pt>
    <dgm:pt modelId="{BA690CC7-6A2F-4E89-BFE3-9429A0A600D9}">
      <dgm:prSet/>
      <dgm:spPr/>
      <dgm:t>
        <a:bodyPr/>
        <a:lstStyle/>
        <a:p>
          <a:r>
            <a:rPr lang="da-DK" dirty="0"/>
            <a:t>300.000 – 400-000 handicappede blev tvangssteriliserede og anvendt til lægelige forsøg.</a:t>
          </a:r>
          <a:endParaRPr lang="en-US" dirty="0"/>
        </a:p>
      </dgm:t>
    </dgm:pt>
    <dgm:pt modelId="{A8F41AA3-183B-4AAB-9F1D-4708709215AA}" type="parTrans" cxnId="{B2A4FA88-12C8-4CF0-9C3C-F506E9784157}">
      <dgm:prSet/>
      <dgm:spPr/>
      <dgm:t>
        <a:bodyPr/>
        <a:lstStyle/>
        <a:p>
          <a:endParaRPr lang="en-US"/>
        </a:p>
      </dgm:t>
    </dgm:pt>
    <dgm:pt modelId="{54E2A695-01B8-40CC-A41A-8E850D689F3C}" type="sibTrans" cxnId="{B2A4FA88-12C8-4CF0-9C3C-F506E9784157}">
      <dgm:prSet/>
      <dgm:spPr/>
      <dgm:t>
        <a:bodyPr/>
        <a:lstStyle/>
        <a:p>
          <a:endParaRPr lang="en-US"/>
        </a:p>
      </dgm:t>
    </dgm:pt>
    <dgm:pt modelId="{B8266DAE-8F5A-4CCA-AADD-0A11BEA9B196}">
      <dgm:prSet/>
      <dgm:spPr/>
      <dgm:t>
        <a:bodyPr/>
        <a:lstStyle/>
        <a:p>
          <a:r>
            <a:rPr lang="da-DK"/>
            <a:t>Homoseksuelle blev steriliseret og kastreret og 10.-15.000 blev sendt i KZ lejre.</a:t>
          </a:r>
          <a:endParaRPr lang="en-US"/>
        </a:p>
      </dgm:t>
    </dgm:pt>
    <dgm:pt modelId="{1C86E1A8-13FA-426C-BB0D-CA3E4E044601}" type="parTrans" cxnId="{DA6DA2E9-EDE4-45AF-A4C5-FD5ED598EA8B}">
      <dgm:prSet/>
      <dgm:spPr/>
      <dgm:t>
        <a:bodyPr/>
        <a:lstStyle/>
        <a:p>
          <a:endParaRPr lang="en-US"/>
        </a:p>
      </dgm:t>
    </dgm:pt>
    <dgm:pt modelId="{FB81DA9E-2499-4750-80EA-318A90CD5101}" type="sibTrans" cxnId="{DA6DA2E9-EDE4-45AF-A4C5-FD5ED598EA8B}">
      <dgm:prSet/>
      <dgm:spPr/>
      <dgm:t>
        <a:bodyPr/>
        <a:lstStyle/>
        <a:p>
          <a:endParaRPr lang="en-US"/>
        </a:p>
      </dgm:t>
    </dgm:pt>
    <dgm:pt modelId="{A1761ED5-D14F-4C87-8B0A-43451B639863}">
      <dgm:prSet/>
      <dgm:spPr/>
      <dgm:t>
        <a:bodyPr/>
        <a:lstStyle/>
        <a:p>
          <a:r>
            <a:rPr lang="da-DK" dirty="0"/>
            <a:t>3,3 millioner russiske soldater døde i KZ lejre, mange ved massegasning, allerede fra 1941. Slavere blev betragtet som ”uværdige” liv. </a:t>
          </a:r>
        </a:p>
        <a:p>
          <a:r>
            <a:rPr lang="da-DK" dirty="0"/>
            <a:t>( Kilde: Folkedrab dk.)</a:t>
          </a:r>
          <a:endParaRPr lang="en-US" dirty="0"/>
        </a:p>
      </dgm:t>
    </dgm:pt>
    <dgm:pt modelId="{DEAC49E0-C42D-46AC-8C82-8FC0EE053CD4}" type="parTrans" cxnId="{B4F018BE-7C3E-4F8A-BEFE-F7525229D21A}">
      <dgm:prSet/>
      <dgm:spPr/>
      <dgm:t>
        <a:bodyPr/>
        <a:lstStyle/>
        <a:p>
          <a:endParaRPr lang="en-US"/>
        </a:p>
      </dgm:t>
    </dgm:pt>
    <dgm:pt modelId="{B675B4F9-3582-4128-9B9E-A111D89A17CD}" type="sibTrans" cxnId="{B4F018BE-7C3E-4F8A-BEFE-F7525229D21A}">
      <dgm:prSet/>
      <dgm:spPr/>
      <dgm:t>
        <a:bodyPr/>
        <a:lstStyle/>
        <a:p>
          <a:endParaRPr lang="en-US"/>
        </a:p>
      </dgm:t>
    </dgm:pt>
    <dgm:pt modelId="{871E4E19-A7B9-43DF-92CB-88C5FDF5DE0A}">
      <dgm:prSet/>
      <dgm:spPr/>
      <dgm:t>
        <a:bodyPr/>
        <a:lstStyle/>
        <a:p>
          <a:r>
            <a:rPr lang="da-DK" b="0" i="0" dirty="0"/>
            <a:t>Fra 1933- 1945 blev mellem  5 og 6 millioner jøder dræbt. Heraf døde 4 millioner i de såkaldte KZ lejre. De blev enten arbejdet ihjel eller omkom af sult og sygdom eller dræbt.</a:t>
          </a:r>
        </a:p>
      </dgm:t>
    </dgm:pt>
    <dgm:pt modelId="{5FDEE4B4-1B20-47FA-BD4D-A63FBF1AB4B6}" type="parTrans" cxnId="{0049421F-2A51-4AF3-99D3-D81B67E9A6C2}">
      <dgm:prSet/>
      <dgm:spPr/>
      <dgm:t>
        <a:bodyPr/>
        <a:lstStyle/>
        <a:p>
          <a:endParaRPr lang="da-DK"/>
        </a:p>
      </dgm:t>
    </dgm:pt>
    <dgm:pt modelId="{92D2B311-A497-41FA-B589-5AA9D23BEDED}" type="sibTrans" cxnId="{0049421F-2A51-4AF3-99D3-D81B67E9A6C2}">
      <dgm:prSet/>
      <dgm:spPr/>
      <dgm:t>
        <a:bodyPr/>
        <a:lstStyle/>
        <a:p>
          <a:endParaRPr lang="da-DK"/>
        </a:p>
      </dgm:t>
    </dgm:pt>
    <dgm:pt modelId="{9C6937BA-7491-43C2-AA0A-A39BCADBB249}" type="pres">
      <dgm:prSet presAssocID="{029A9A5E-D620-4CC3-9BE4-30D0C5CB03FD}" presName="diagram" presStyleCnt="0">
        <dgm:presLayoutVars>
          <dgm:dir/>
          <dgm:resizeHandles val="exact"/>
        </dgm:presLayoutVars>
      </dgm:prSet>
      <dgm:spPr/>
    </dgm:pt>
    <dgm:pt modelId="{58144992-7429-42FA-A15A-7EBB7D53090A}" type="pres">
      <dgm:prSet presAssocID="{871E4E19-A7B9-43DF-92CB-88C5FDF5DE0A}" presName="node" presStyleLbl="node1" presStyleIdx="0" presStyleCnt="6">
        <dgm:presLayoutVars>
          <dgm:bulletEnabled val="1"/>
        </dgm:presLayoutVars>
      </dgm:prSet>
      <dgm:spPr/>
    </dgm:pt>
    <dgm:pt modelId="{D01E152E-5C83-49AB-960A-67B756A1635A}" type="pres">
      <dgm:prSet presAssocID="{92D2B311-A497-41FA-B589-5AA9D23BEDED}" presName="sibTrans" presStyleCnt="0"/>
      <dgm:spPr/>
    </dgm:pt>
    <dgm:pt modelId="{9935492F-CAAA-401A-B909-78DF42AB3A7A}" type="pres">
      <dgm:prSet presAssocID="{A8B2E2A3-023D-4F30-AE8A-150348689910}" presName="node" presStyleLbl="node1" presStyleIdx="1" presStyleCnt="6">
        <dgm:presLayoutVars>
          <dgm:bulletEnabled val="1"/>
        </dgm:presLayoutVars>
      </dgm:prSet>
      <dgm:spPr/>
    </dgm:pt>
    <dgm:pt modelId="{574A88F1-0136-4FDD-99BE-C573E740BED0}" type="pres">
      <dgm:prSet presAssocID="{E87DDBF2-BB12-440D-9D54-93AAF9446705}" presName="sibTrans" presStyleCnt="0"/>
      <dgm:spPr/>
    </dgm:pt>
    <dgm:pt modelId="{6C8EE314-9706-4381-BA3F-C5F554BFF9F2}" type="pres">
      <dgm:prSet presAssocID="{550882E4-08C9-4B82-AECF-E913EB8F705D}" presName="node" presStyleLbl="node1" presStyleIdx="2" presStyleCnt="6">
        <dgm:presLayoutVars>
          <dgm:bulletEnabled val="1"/>
        </dgm:presLayoutVars>
      </dgm:prSet>
      <dgm:spPr/>
    </dgm:pt>
    <dgm:pt modelId="{F4142A52-0070-4DDA-9D69-59858953829A}" type="pres">
      <dgm:prSet presAssocID="{727EAFE3-E402-4FC5-80FC-2941FBA80705}" presName="sibTrans" presStyleCnt="0"/>
      <dgm:spPr/>
    </dgm:pt>
    <dgm:pt modelId="{4B0C6396-BF8F-49CE-B284-EB48DBDF3061}" type="pres">
      <dgm:prSet presAssocID="{BA690CC7-6A2F-4E89-BFE3-9429A0A600D9}" presName="node" presStyleLbl="node1" presStyleIdx="3" presStyleCnt="6">
        <dgm:presLayoutVars>
          <dgm:bulletEnabled val="1"/>
        </dgm:presLayoutVars>
      </dgm:prSet>
      <dgm:spPr/>
    </dgm:pt>
    <dgm:pt modelId="{BA64FD05-CBA1-4AFF-B758-BB32E315982F}" type="pres">
      <dgm:prSet presAssocID="{54E2A695-01B8-40CC-A41A-8E850D689F3C}" presName="sibTrans" presStyleCnt="0"/>
      <dgm:spPr/>
    </dgm:pt>
    <dgm:pt modelId="{8E5A3289-A2B3-4266-99FB-7628ED5C7C00}" type="pres">
      <dgm:prSet presAssocID="{B8266DAE-8F5A-4CCA-AADD-0A11BEA9B196}" presName="node" presStyleLbl="node1" presStyleIdx="4" presStyleCnt="6">
        <dgm:presLayoutVars>
          <dgm:bulletEnabled val="1"/>
        </dgm:presLayoutVars>
      </dgm:prSet>
      <dgm:spPr/>
    </dgm:pt>
    <dgm:pt modelId="{31777DEB-AF39-4937-9B81-7181CCE89A31}" type="pres">
      <dgm:prSet presAssocID="{FB81DA9E-2499-4750-80EA-318A90CD5101}" presName="sibTrans" presStyleCnt="0"/>
      <dgm:spPr/>
    </dgm:pt>
    <dgm:pt modelId="{19E32D3F-2551-4000-BB84-A5E1D5F49EE2}" type="pres">
      <dgm:prSet presAssocID="{A1761ED5-D14F-4C87-8B0A-43451B639863}" presName="node" presStyleLbl="node1" presStyleIdx="5" presStyleCnt="6">
        <dgm:presLayoutVars>
          <dgm:bulletEnabled val="1"/>
        </dgm:presLayoutVars>
      </dgm:prSet>
      <dgm:spPr/>
    </dgm:pt>
  </dgm:ptLst>
  <dgm:cxnLst>
    <dgm:cxn modelId="{0A793B01-FAF9-4703-AB00-60CC8D742E54}" type="presOf" srcId="{871E4E19-A7B9-43DF-92CB-88C5FDF5DE0A}" destId="{58144992-7429-42FA-A15A-7EBB7D53090A}" srcOrd="0" destOrd="0" presId="urn:microsoft.com/office/officeart/2005/8/layout/default"/>
    <dgm:cxn modelId="{0049421F-2A51-4AF3-99D3-D81B67E9A6C2}" srcId="{029A9A5E-D620-4CC3-9BE4-30D0C5CB03FD}" destId="{871E4E19-A7B9-43DF-92CB-88C5FDF5DE0A}" srcOrd="0" destOrd="0" parTransId="{5FDEE4B4-1B20-47FA-BD4D-A63FBF1AB4B6}" sibTransId="{92D2B311-A497-41FA-B589-5AA9D23BEDED}"/>
    <dgm:cxn modelId="{7EC60A44-C183-45D7-82AF-049564A2586E}" type="presOf" srcId="{A1761ED5-D14F-4C87-8B0A-43451B639863}" destId="{19E32D3F-2551-4000-BB84-A5E1D5F49EE2}" srcOrd="0" destOrd="0" presId="urn:microsoft.com/office/officeart/2005/8/layout/default"/>
    <dgm:cxn modelId="{C7B20A6A-8F3E-4ED1-AA1E-40245C9B8FE4}" type="presOf" srcId="{029A9A5E-D620-4CC3-9BE4-30D0C5CB03FD}" destId="{9C6937BA-7491-43C2-AA0A-A39BCADBB249}" srcOrd="0" destOrd="0" presId="urn:microsoft.com/office/officeart/2005/8/layout/default"/>
    <dgm:cxn modelId="{856A2A4A-BDED-4C45-9063-F1D419B53575}" type="presOf" srcId="{B8266DAE-8F5A-4CCA-AADD-0A11BEA9B196}" destId="{8E5A3289-A2B3-4266-99FB-7628ED5C7C00}" srcOrd="0" destOrd="0" presId="urn:microsoft.com/office/officeart/2005/8/layout/default"/>
    <dgm:cxn modelId="{F8DC194B-BFF5-41DE-BE14-A1B72206996B}" type="presOf" srcId="{BA690CC7-6A2F-4E89-BFE3-9429A0A600D9}" destId="{4B0C6396-BF8F-49CE-B284-EB48DBDF3061}" srcOrd="0" destOrd="0" presId="urn:microsoft.com/office/officeart/2005/8/layout/default"/>
    <dgm:cxn modelId="{300EBA86-0586-457E-B5FB-8FB032F42BC7}" srcId="{029A9A5E-D620-4CC3-9BE4-30D0C5CB03FD}" destId="{550882E4-08C9-4B82-AECF-E913EB8F705D}" srcOrd="2" destOrd="0" parTransId="{C07DB589-37B0-4390-A507-49F6419D6844}" sibTransId="{727EAFE3-E402-4FC5-80FC-2941FBA80705}"/>
    <dgm:cxn modelId="{B2A4FA88-12C8-4CF0-9C3C-F506E9784157}" srcId="{029A9A5E-D620-4CC3-9BE4-30D0C5CB03FD}" destId="{BA690CC7-6A2F-4E89-BFE3-9429A0A600D9}" srcOrd="3" destOrd="0" parTransId="{A8F41AA3-183B-4AAB-9F1D-4708709215AA}" sibTransId="{54E2A695-01B8-40CC-A41A-8E850D689F3C}"/>
    <dgm:cxn modelId="{06EE31AA-689C-44F1-B79F-C8B6D4D90781}" srcId="{029A9A5E-D620-4CC3-9BE4-30D0C5CB03FD}" destId="{A8B2E2A3-023D-4F30-AE8A-150348689910}" srcOrd="1" destOrd="0" parTransId="{33EC699B-DBD0-43C2-8270-3A6815739471}" sibTransId="{E87DDBF2-BB12-440D-9D54-93AAF9446705}"/>
    <dgm:cxn modelId="{B4F018BE-7C3E-4F8A-BEFE-F7525229D21A}" srcId="{029A9A5E-D620-4CC3-9BE4-30D0C5CB03FD}" destId="{A1761ED5-D14F-4C87-8B0A-43451B639863}" srcOrd="5" destOrd="0" parTransId="{DEAC49E0-C42D-46AC-8C82-8FC0EE053CD4}" sibTransId="{B675B4F9-3582-4128-9B9E-A111D89A17CD}"/>
    <dgm:cxn modelId="{DE3EEFC0-2860-4DE7-8C5E-DDCCBBADFC25}" type="presOf" srcId="{550882E4-08C9-4B82-AECF-E913EB8F705D}" destId="{6C8EE314-9706-4381-BA3F-C5F554BFF9F2}" srcOrd="0" destOrd="0" presId="urn:microsoft.com/office/officeart/2005/8/layout/default"/>
    <dgm:cxn modelId="{DA6DA2E9-EDE4-45AF-A4C5-FD5ED598EA8B}" srcId="{029A9A5E-D620-4CC3-9BE4-30D0C5CB03FD}" destId="{B8266DAE-8F5A-4CCA-AADD-0A11BEA9B196}" srcOrd="4" destOrd="0" parTransId="{1C86E1A8-13FA-426C-BB0D-CA3E4E044601}" sibTransId="{FB81DA9E-2499-4750-80EA-318A90CD5101}"/>
    <dgm:cxn modelId="{AFB212EF-1A34-427F-B141-24832A5D6A8E}" type="presOf" srcId="{A8B2E2A3-023D-4F30-AE8A-150348689910}" destId="{9935492F-CAAA-401A-B909-78DF42AB3A7A}" srcOrd="0" destOrd="0" presId="urn:microsoft.com/office/officeart/2005/8/layout/default"/>
    <dgm:cxn modelId="{4F8C3AEF-411B-4D9D-A642-7E2459797A0B}" type="presParOf" srcId="{9C6937BA-7491-43C2-AA0A-A39BCADBB249}" destId="{58144992-7429-42FA-A15A-7EBB7D53090A}" srcOrd="0" destOrd="0" presId="urn:microsoft.com/office/officeart/2005/8/layout/default"/>
    <dgm:cxn modelId="{3000DB81-8EBB-4A62-8C54-CE10A7865E6B}" type="presParOf" srcId="{9C6937BA-7491-43C2-AA0A-A39BCADBB249}" destId="{D01E152E-5C83-49AB-960A-67B756A1635A}" srcOrd="1" destOrd="0" presId="urn:microsoft.com/office/officeart/2005/8/layout/default"/>
    <dgm:cxn modelId="{5099BA10-55A5-419F-AE04-7852AE9360AD}" type="presParOf" srcId="{9C6937BA-7491-43C2-AA0A-A39BCADBB249}" destId="{9935492F-CAAA-401A-B909-78DF42AB3A7A}" srcOrd="2" destOrd="0" presId="urn:microsoft.com/office/officeart/2005/8/layout/default"/>
    <dgm:cxn modelId="{1F618FF9-1EBB-4153-942A-70D0DBF850CA}" type="presParOf" srcId="{9C6937BA-7491-43C2-AA0A-A39BCADBB249}" destId="{574A88F1-0136-4FDD-99BE-C573E740BED0}" srcOrd="3" destOrd="0" presId="urn:microsoft.com/office/officeart/2005/8/layout/default"/>
    <dgm:cxn modelId="{9C2687F2-A48B-4B01-BE0F-4BFBE4236EB7}" type="presParOf" srcId="{9C6937BA-7491-43C2-AA0A-A39BCADBB249}" destId="{6C8EE314-9706-4381-BA3F-C5F554BFF9F2}" srcOrd="4" destOrd="0" presId="urn:microsoft.com/office/officeart/2005/8/layout/default"/>
    <dgm:cxn modelId="{F83F534F-25D8-41DA-9FBD-8D7044FC7B5F}" type="presParOf" srcId="{9C6937BA-7491-43C2-AA0A-A39BCADBB249}" destId="{F4142A52-0070-4DDA-9D69-59858953829A}" srcOrd="5" destOrd="0" presId="urn:microsoft.com/office/officeart/2005/8/layout/default"/>
    <dgm:cxn modelId="{8CC1DB30-14C8-440C-93E1-95A5CDDAECF6}" type="presParOf" srcId="{9C6937BA-7491-43C2-AA0A-A39BCADBB249}" destId="{4B0C6396-BF8F-49CE-B284-EB48DBDF3061}" srcOrd="6" destOrd="0" presId="urn:microsoft.com/office/officeart/2005/8/layout/default"/>
    <dgm:cxn modelId="{937731B9-A8F8-45EB-B58B-67A60C90CC91}" type="presParOf" srcId="{9C6937BA-7491-43C2-AA0A-A39BCADBB249}" destId="{BA64FD05-CBA1-4AFF-B758-BB32E315982F}" srcOrd="7" destOrd="0" presId="urn:microsoft.com/office/officeart/2005/8/layout/default"/>
    <dgm:cxn modelId="{893425CA-9C74-4162-B3BD-F302E022B1FC}" type="presParOf" srcId="{9C6937BA-7491-43C2-AA0A-A39BCADBB249}" destId="{8E5A3289-A2B3-4266-99FB-7628ED5C7C00}" srcOrd="8" destOrd="0" presId="urn:microsoft.com/office/officeart/2005/8/layout/default"/>
    <dgm:cxn modelId="{70E6B136-4DF5-4853-89E3-F5D773AD204F}" type="presParOf" srcId="{9C6937BA-7491-43C2-AA0A-A39BCADBB249}" destId="{31777DEB-AF39-4937-9B81-7181CCE89A31}" srcOrd="9" destOrd="0" presId="urn:microsoft.com/office/officeart/2005/8/layout/default"/>
    <dgm:cxn modelId="{8674EBDA-D330-4200-B5C6-1E4D11D3AD2D}" type="presParOf" srcId="{9C6937BA-7491-43C2-AA0A-A39BCADBB249}" destId="{19E32D3F-2551-4000-BB84-A5E1D5F49EE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D49CC-E597-4952-B041-C88A6CD155A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B85C1DD-B60D-400C-9271-3B888F412341}">
      <dgm:prSet>
        <dgm:style>
          <a:lnRef idx="2">
            <a:schemeClr val="accent5"/>
          </a:lnRef>
          <a:fillRef idx="1">
            <a:schemeClr val="lt1"/>
          </a:fillRef>
          <a:effectRef idx="0">
            <a:schemeClr val="accent5"/>
          </a:effectRef>
          <a:fontRef idx="minor">
            <a:schemeClr val="dk1"/>
          </a:fontRef>
        </dgm:style>
      </dgm:prSet>
      <dgm:spPr/>
      <dgm:t>
        <a:bodyPr/>
        <a:lstStyle/>
        <a:p>
          <a:pPr marL="0" marR="0" lvl="0" indent="0" defTabSz="914400" eaLnBrk="1" fontAlgn="auto" latinLnBrk="0" hangingPunct="1">
            <a:spcBef>
              <a:spcPts val="0"/>
            </a:spcBef>
            <a:spcAft>
              <a:spcPts val="0"/>
            </a:spcAft>
            <a:buClrTx/>
            <a:buSzTx/>
            <a:buFontTx/>
            <a:buNone/>
            <a:tabLst/>
            <a:defRPr/>
          </a:pPr>
          <a:endParaRPr lang="da-DK" dirty="0"/>
        </a:p>
        <a:p>
          <a:pPr marL="0" marR="0" lvl="0" indent="0" defTabSz="914400" eaLnBrk="1" fontAlgn="auto" latinLnBrk="0" hangingPunct="1">
            <a:spcBef>
              <a:spcPts val="0"/>
            </a:spcBef>
            <a:spcAft>
              <a:spcPts val="0"/>
            </a:spcAft>
            <a:buClrTx/>
            <a:buSzTx/>
            <a:buFontTx/>
            <a:buNone/>
            <a:tabLst/>
            <a:defRPr/>
          </a:pPr>
          <a:r>
            <a:rPr lang="da-DK" dirty="0"/>
            <a:t>EU slog i 2008 til lyd for menneskerettigheder, men fremhævede at ytringsfrihed må vige for hensyn til mindretalsbeskyttelse.</a:t>
          </a:r>
        </a:p>
        <a:p>
          <a:pPr marL="0" marR="0" lvl="0" indent="0" defTabSz="914400" eaLnBrk="1" fontAlgn="auto" latinLnBrk="0" hangingPunct="1">
            <a:spcBef>
              <a:spcPts val="0"/>
            </a:spcBef>
            <a:spcAft>
              <a:spcPts val="0"/>
            </a:spcAft>
            <a:buClrTx/>
            <a:buSzTx/>
            <a:buFontTx/>
            <a:buNone/>
            <a:tabLst/>
            <a:defRPr/>
          </a:pPr>
          <a:endParaRPr lang="en-US" dirty="0"/>
        </a:p>
        <a:p>
          <a:pPr marL="0" lvl="0" defTabSz="844550">
            <a:spcBef>
              <a:spcPct val="0"/>
            </a:spcBef>
            <a:spcAft>
              <a:spcPct val="35000"/>
            </a:spcAft>
            <a:buNone/>
          </a:pPr>
          <a:r>
            <a:rPr lang="da-DK" dirty="0"/>
            <a:t>Antallet af anmeldte hadforbrydelser steg fra 449 sager i 2018 til 569 sager i 2019. Ser man nærmere på tallene, fremgår det, at stigningen primært er at finde i antallet af hadforbrydelser på baggrund af race og religion.</a:t>
          </a:r>
          <a:endParaRPr lang="en-US" dirty="0"/>
        </a:p>
      </dgm:t>
    </dgm:pt>
    <dgm:pt modelId="{96A0D6EB-B270-45FE-A90F-5A8F15CFC9AB}" type="parTrans" cxnId="{16B9E2AB-F76F-4D25-82C2-CADF4594F4CF}">
      <dgm:prSet/>
      <dgm:spPr/>
      <dgm:t>
        <a:bodyPr/>
        <a:lstStyle/>
        <a:p>
          <a:endParaRPr lang="en-US"/>
        </a:p>
      </dgm:t>
    </dgm:pt>
    <dgm:pt modelId="{DE7135AC-A7DB-49EB-8C3A-033DA9FC019E}" type="sibTrans" cxnId="{16B9E2AB-F76F-4D25-82C2-CADF4594F4CF}">
      <dgm:prSet/>
      <dgm:spPr/>
      <dgm:t>
        <a:bodyPr/>
        <a:lstStyle/>
        <a:p>
          <a:endParaRPr lang="en-US"/>
        </a:p>
      </dgm:t>
    </dgm:pt>
    <dgm:pt modelId="{5AD9AED8-9A63-493C-990A-8BA631360FEC}">
      <dgm:prSet>
        <dgm:style>
          <a:lnRef idx="2">
            <a:schemeClr val="accent2"/>
          </a:lnRef>
          <a:fillRef idx="1">
            <a:schemeClr val="lt1"/>
          </a:fillRef>
          <a:effectRef idx="0">
            <a:schemeClr val="accent2"/>
          </a:effectRef>
          <a:fontRef idx="minor">
            <a:schemeClr val="dk1"/>
          </a:fontRef>
        </dgm:style>
      </dgm:prSet>
      <dgm:spPr/>
      <dgm:t>
        <a:bodyPr/>
        <a:lstStyle/>
        <a:p>
          <a:r>
            <a:rPr lang="en-US" dirty="0"/>
            <a:t>ECRI </a:t>
          </a:r>
          <a:r>
            <a:rPr lang="en-US" dirty="0" err="1"/>
            <a:t>anbefaler</a:t>
          </a:r>
          <a:r>
            <a:rPr lang="en-US" dirty="0"/>
            <a:t>  I 2020:</a:t>
          </a:r>
        </a:p>
        <a:p>
          <a:r>
            <a:rPr lang="en-US" dirty="0" err="1"/>
            <a:t>Fjern</a:t>
          </a:r>
          <a:r>
            <a:rPr lang="en-US" dirty="0"/>
            <a:t> </a:t>
          </a:r>
          <a:r>
            <a:rPr lang="en-US" dirty="0" err="1"/>
            <a:t>kategorien</a:t>
          </a:r>
          <a:r>
            <a:rPr lang="en-US" dirty="0"/>
            <a:t> </a:t>
          </a:r>
          <a:r>
            <a:rPr lang="en-US" b="0" i="0" dirty="0"/>
            <a:t>“</a:t>
          </a:r>
          <a:r>
            <a:rPr lang="en-US" b="0" i="0" dirty="0" err="1"/>
            <a:t>ikke-vestlig</a:t>
          </a:r>
          <a:r>
            <a:rPr lang="en-US" b="0" i="0" dirty="0"/>
            <a:t>” </a:t>
          </a:r>
          <a:r>
            <a:rPr lang="en-US" b="0" i="0" dirty="0" err="1"/>
            <a:t>fra</a:t>
          </a:r>
          <a:r>
            <a:rPr lang="en-US" b="0" i="0" dirty="0"/>
            <a:t> </a:t>
          </a:r>
          <a:r>
            <a:rPr lang="en-US" b="0" i="0" dirty="0" err="1"/>
            <a:t>lovgivning</a:t>
          </a:r>
          <a:r>
            <a:rPr lang="en-US" b="0" i="0" dirty="0"/>
            <a:t> </a:t>
          </a:r>
          <a:r>
            <a:rPr lang="en-US" b="0" i="0" dirty="0" err="1"/>
            <a:t>og</a:t>
          </a:r>
          <a:r>
            <a:rPr lang="en-US" b="0" i="0" dirty="0"/>
            <a:t> I den </a:t>
          </a:r>
          <a:r>
            <a:rPr lang="en-US" b="0" i="0" dirty="0" err="1"/>
            <a:t>offentlige</a:t>
          </a:r>
          <a:r>
            <a:rPr lang="en-US" b="0" i="0" dirty="0"/>
            <a:t> </a:t>
          </a:r>
          <a:r>
            <a:rPr lang="en-US" b="0" i="0" dirty="0" err="1"/>
            <a:t>debat</a:t>
          </a:r>
          <a:r>
            <a:rPr lang="en-US" b="0" i="0" dirty="0"/>
            <a:t>.</a:t>
          </a:r>
        </a:p>
        <a:p>
          <a:r>
            <a:rPr lang="en-US" b="0" i="0" dirty="0"/>
            <a:t>- Stop registering </a:t>
          </a:r>
          <a:r>
            <a:rPr lang="en-US" b="0" i="0" dirty="0" err="1"/>
            <a:t>af</a:t>
          </a:r>
          <a:r>
            <a:rPr lang="en-US" b="0" i="0" dirty="0"/>
            <a:t> </a:t>
          </a:r>
          <a:r>
            <a:rPr lang="en-US" b="0" i="0" dirty="0" err="1"/>
            <a:t>borgere</a:t>
          </a:r>
          <a:r>
            <a:rPr lang="en-US" b="0" i="0" dirty="0"/>
            <a:t> </a:t>
          </a:r>
          <a:r>
            <a:rPr lang="en-US" b="0" i="0" dirty="0" err="1"/>
            <a:t>og</a:t>
          </a:r>
          <a:r>
            <a:rPr lang="en-US" b="0" i="0" dirty="0"/>
            <a:t> </a:t>
          </a:r>
          <a:r>
            <a:rPr lang="en-US" b="0" i="0" dirty="0" err="1"/>
            <a:t>efterkommere</a:t>
          </a:r>
          <a:r>
            <a:rPr lang="en-US" b="0" i="0" dirty="0"/>
            <a:t> </a:t>
          </a:r>
          <a:r>
            <a:rPr lang="en-US" b="0" i="0" dirty="0" err="1"/>
            <a:t>som</a:t>
          </a:r>
          <a:r>
            <a:rPr lang="en-US" b="0" i="0" dirty="0"/>
            <a:t> “ </a:t>
          </a:r>
          <a:r>
            <a:rPr lang="en-US" b="0" i="0" dirty="0" err="1"/>
            <a:t>ikke</a:t>
          </a:r>
          <a:r>
            <a:rPr lang="en-US" b="0" i="0" dirty="0"/>
            <a:t> </a:t>
          </a:r>
          <a:r>
            <a:rPr lang="en-US" b="0" i="0" dirty="0" err="1"/>
            <a:t>vestlig</a:t>
          </a:r>
          <a:r>
            <a:rPr lang="en-US" b="0" i="0" dirty="0"/>
            <a:t>” </a:t>
          </a:r>
          <a:r>
            <a:rPr lang="en-US" b="0" i="0" dirty="0" err="1"/>
            <a:t>i</a:t>
          </a:r>
          <a:r>
            <a:rPr lang="en-US" b="0" i="0" dirty="0"/>
            <a:t> </a:t>
          </a:r>
          <a:r>
            <a:rPr lang="en-US" b="0" i="0" dirty="0" err="1"/>
            <a:t>offentlige</a:t>
          </a:r>
          <a:r>
            <a:rPr lang="en-US" b="0" i="0" dirty="0"/>
            <a:t> </a:t>
          </a:r>
          <a:r>
            <a:rPr lang="en-US" b="0" i="0" dirty="0" err="1"/>
            <a:t>registre</a:t>
          </a:r>
          <a:r>
            <a:rPr lang="en-US" b="0" i="0" dirty="0"/>
            <a:t>.</a:t>
          </a:r>
        </a:p>
        <a:p>
          <a:r>
            <a:rPr lang="en-US" b="0" i="0" dirty="0" err="1"/>
            <a:t>Fjern</a:t>
          </a:r>
          <a:r>
            <a:rPr lang="en-US" b="0" i="0" dirty="0"/>
            <a:t> </a:t>
          </a:r>
          <a:r>
            <a:rPr lang="en-US" b="0" i="0" dirty="0" err="1"/>
            <a:t>betegnelsen</a:t>
          </a:r>
          <a:r>
            <a:rPr lang="en-US" b="0" i="0" dirty="0"/>
            <a:t> “ghetto” </a:t>
          </a:r>
          <a:r>
            <a:rPr lang="en-US" b="0" i="0" dirty="0" err="1"/>
            <a:t>til</a:t>
          </a:r>
          <a:r>
            <a:rPr lang="en-US" b="0" i="0" dirty="0"/>
            <a:t> </a:t>
          </a:r>
          <a:r>
            <a:rPr lang="en-US" b="0" i="0" dirty="0" err="1"/>
            <a:t>boligområder</a:t>
          </a:r>
          <a:r>
            <a:rPr lang="en-US" b="0" i="0" dirty="0"/>
            <a:t> med mange </a:t>
          </a:r>
          <a:r>
            <a:rPr lang="en-US" b="0" i="0" dirty="0" err="1"/>
            <a:t>familier</a:t>
          </a:r>
          <a:r>
            <a:rPr lang="en-US" b="0" i="0" dirty="0"/>
            <a:t> med </a:t>
          </a:r>
          <a:r>
            <a:rPr lang="en-US" b="0" i="0" dirty="0" err="1"/>
            <a:t>anden</a:t>
          </a:r>
          <a:r>
            <a:rPr lang="en-US" b="0" i="0" dirty="0"/>
            <a:t> </a:t>
          </a:r>
          <a:r>
            <a:rPr lang="en-US" b="0" i="0" dirty="0" err="1"/>
            <a:t>etnisk</a:t>
          </a:r>
          <a:r>
            <a:rPr lang="en-US" b="0" i="0" dirty="0"/>
            <a:t> </a:t>
          </a:r>
          <a:r>
            <a:rPr lang="en-US" b="0" i="0" dirty="0" err="1"/>
            <a:t>baggrund</a:t>
          </a:r>
          <a:r>
            <a:rPr lang="en-US" b="0" i="0" dirty="0"/>
            <a:t> end </a:t>
          </a:r>
          <a:r>
            <a:rPr lang="en-US" b="0" i="0" dirty="0" err="1"/>
            <a:t>dansk</a:t>
          </a:r>
          <a:r>
            <a:rPr lang="en-US" b="0" i="0" dirty="0"/>
            <a:t>. Etc.</a:t>
          </a:r>
        </a:p>
      </dgm:t>
    </dgm:pt>
    <dgm:pt modelId="{AFA428B9-09F2-4B51-A560-F254B65AA9A1}" type="parTrans" cxnId="{FF5D2AB5-FAF9-43A5-862A-2EDAA00CCE1F}">
      <dgm:prSet/>
      <dgm:spPr/>
      <dgm:t>
        <a:bodyPr/>
        <a:lstStyle/>
        <a:p>
          <a:endParaRPr lang="en-US"/>
        </a:p>
      </dgm:t>
    </dgm:pt>
    <dgm:pt modelId="{A61FF38F-839A-408A-87DE-D6209B5B5BE7}" type="sibTrans" cxnId="{FF5D2AB5-FAF9-43A5-862A-2EDAA00CCE1F}">
      <dgm:prSet/>
      <dgm:spPr/>
      <dgm:t>
        <a:bodyPr/>
        <a:lstStyle/>
        <a:p>
          <a:endParaRPr lang="en-US"/>
        </a:p>
      </dgm:t>
    </dgm:pt>
    <dgm:pt modelId="{42133F82-16AE-4440-ACEE-CB913F1693BD}" type="pres">
      <dgm:prSet presAssocID="{933D49CC-E597-4952-B041-C88A6CD155A0}" presName="vert0" presStyleCnt="0">
        <dgm:presLayoutVars>
          <dgm:dir/>
          <dgm:animOne val="branch"/>
          <dgm:animLvl val="lvl"/>
        </dgm:presLayoutVars>
      </dgm:prSet>
      <dgm:spPr/>
    </dgm:pt>
    <dgm:pt modelId="{4DB08439-9ACC-46A0-AED0-2C5770958CEE}" type="pres">
      <dgm:prSet presAssocID="{3B85C1DD-B60D-400C-9271-3B888F412341}" presName="thickLine" presStyleLbl="alignNode1" presStyleIdx="0" presStyleCnt="2"/>
      <dgm:spPr/>
    </dgm:pt>
    <dgm:pt modelId="{4BE0AD02-418F-4696-9B26-247B95386F50}" type="pres">
      <dgm:prSet presAssocID="{3B85C1DD-B60D-400C-9271-3B888F412341}" presName="horz1" presStyleCnt="0"/>
      <dgm:spPr/>
    </dgm:pt>
    <dgm:pt modelId="{06BA806A-4719-4BB1-A0D5-8F670790F525}" type="pres">
      <dgm:prSet presAssocID="{3B85C1DD-B60D-400C-9271-3B888F412341}" presName="tx1" presStyleLbl="revTx" presStyleIdx="0" presStyleCnt="2" custScaleY="83817"/>
      <dgm:spPr/>
    </dgm:pt>
    <dgm:pt modelId="{B40DDEC8-7560-44C1-AC6B-00F5C94B54EC}" type="pres">
      <dgm:prSet presAssocID="{3B85C1DD-B60D-400C-9271-3B888F412341}" presName="vert1" presStyleCnt="0"/>
      <dgm:spPr/>
    </dgm:pt>
    <dgm:pt modelId="{8AC34F41-EAC2-4AEC-8F65-D451FECBF39E}" type="pres">
      <dgm:prSet presAssocID="{5AD9AED8-9A63-493C-990A-8BA631360FEC}" presName="thickLine" presStyleLbl="alignNode1" presStyleIdx="1" presStyleCnt="2"/>
      <dgm:spPr/>
    </dgm:pt>
    <dgm:pt modelId="{EEF46263-EF56-48AB-BBAD-123F8718C45F}" type="pres">
      <dgm:prSet presAssocID="{5AD9AED8-9A63-493C-990A-8BA631360FEC}" presName="horz1" presStyleCnt="0"/>
      <dgm:spPr/>
    </dgm:pt>
    <dgm:pt modelId="{75EA7B31-464E-4A15-B528-8D1DB70B354A}" type="pres">
      <dgm:prSet presAssocID="{5AD9AED8-9A63-493C-990A-8BA631360FEC}" presName="tx1" presStyleLbl="revTx" presStyleIdx="1" presStyleCnt="2" custScaleY="78789"/>
      <dgm:spPr/>
    </dgm:pt>
    <dgm:pt modelId="{BFE485D4-7AEF-401A-BA7C-FEA3616AC3C4}" type="pres">
      <dgm:prSet presAssocID="{5AD9AED8-9A63-493C-990A-8BA631360FEC}" presName="vert1" presStyleCnt="0"/>
      <dgm:spPr/>
    </dgm:pt>
  </dgm:ptLst>
  <dgm:cxnLst>
    <dgm:cxn modelId="{03983408-A806-4CAF-A40C-DBF96EDEED14}" type="presOf" srcId="{3B85C1DD-B60D-400C-9271-3B888F412341}" destId="{06BA806A-4719-4BB1-A0D5-8F670790F525}" srcOrd="0" destOrd="0" presId="urn:microsoft.com/office/officeart/2008/layout/LinedList"/>
    <dgm:cxn modelId="{D2A5FC95-CD4A-4967-BB9B-49871857AED5}" type="presOf" srcId="{933D49CC-E597-4952-B041-C88A6CD155A0}" destId="{42133F82-16AE-4440-ACEE-CB913F1693BD}" srcOrd="0" destOrd="0" presId="urn:microsoft.com/office/officeart/2008/layout/LinedList"/>
    <dgm:cxn modelId="{80B53597-E3D0-40E8-852B-73BB9D21EA6F}" type="presOf" srcId="{5AD9AED8-9A63-493C-990A-8BA631360FEC}" destId="{75EA7B31-464E-4A15-B528-8D1DB70B354A}" srcOrd="0" destOrd="0" presId="urn:microsoft.com/office/officeart/2008/layout/LinedList"/>
    <dgm:cxn modelId="{16B9E2AB-F76F-4D25-82C2-CADF4594F4CF}" srcId="{933D49CC-E597-4952-B041-C88A6CD155A0}" destId="{3B85C1DD-B60D-400C-9271-3B888F412341}" srcOrd="0" destOrd="0" parTransId="{96A0D6EB-B270-45FE-A90F-5A8F15CFC9AB}" sibTransId="{DE7135AC-A7DB-49EB-8C3A-033DA9FC019E}"/>
    <dgm:cxn modelId="{FF5D2AB5-FAF9-43A5-862A-2EDAA00CCE1F}" srcId="{933D49CC-E597-4952-B041-C88A6CD155A0}" destId="{5AD9AED8-9A63-493C-990A-8BA631360FEC}" srcOrd="1" destOrd="0" parTransId="{AFA428B9-09F2-4B51-A560-F254B65AA9A1}" sibTransId="{A61FF38F-839A-408A-87DE-D6209B5B5BE7}"/>
    <dgm:cxn modelId="{006F6C3F-6A4F-48DF-A7C5-9A1E048A55C1}" type="presParOf" srcId="{42133F82-16AE-4440-ACEE-CB913F1693BD}" destId="{4DB08439-9ACC-46A0-AED0-2C5770958CEE}" srcOrd="0" destOrd="0" presId="urn:microsoft.com/office/officeart/2008/layout/LinedList"/>
    <dgm:cxn modelId="{74C443FA-9973-402B-9376-0838A0096A94}" type="presParOf" srcId="{42133F82-16AE-4440-ACEE-CB913F1693BD}" destId="{4BE0AD02-418F-4696-9B26-247B95386F50}" srcOrd="1" destOrd="0" presId="urn:microsoft.com/office/officeart/2008/layout/LinedList"/>
    <dgm:cxn modelId="{623FA1AC-97D0-4075-99DD-40FE88D03F14}" type="presParOf" srcId="{4BE0AD02-418F-4696-9B26-247B95386F50}" destId="{06BA806A-4719-4BB1-A0D5-8F670790F525}" srcOrd="0" destOrd="0" presId="urn:microsoft.com/office/officeart/2008/layout/LinedList"/>
    <dgm:cxn modelId="{E69A022C-718C-4885-BBD3-C3244321EE46}" type="presParOf" srcId="{4BE0AD02-418F-4696-9B26-247B95386F50}" destId="{B40DDEC8-7560-44C1-AC6B-00F5C94B54EC}" srcOrd="1" destOrd="0" presId="urn:microsoft.com/office/officeart/2008/layout/LinedList"/>
    <dgm:cxn modelId="{4C0AC461-9612-4CB8-B3E9-54293B49F3A2}" type="presParOf" srcId="{42133F82-16AE-4440-ACEE-CB913F1693BD}" destId="{8AC34F41-EAC2-4AEC-8F65-D451FECBF39E}" srcOrd="2" destOrd="0" presId="urn:microsoft.com/office/officeart/2008/layout/LinedList"/>
    <dgm:cxn modelId="{C92139C3-7D8F-4437-BFA4-F4EF86D42510}" type="presParOf" srcId="{42133F82-16AE-4440-ACEE-CB913F1693BD}" destId="{EEF46263-EF56-48AB-BBAD-123F8718C45F}" srcOrd="3" destOrd="0" presId="urn:microsoft.com/office/officeart/2008/layout/LinedList"/>
    <dgm:cxn modelId="{A21442F2-2BEE-45F7-8F88-C6D3BF0DABA7}" type="presParOf" srcId="{EEF46263-EF56-48AB-BBAD-123F8718C45F}" destId="{75EA7B31-464E-4A15-B528-8D1DB70B354A}" srcOrd="0" destOrd="0" presId="urn:microsoft.com/office/officeart/2008/layout/LinedList"/>
    <dgm:cxn modelId="{D0F54D85-D078-4FB3-80AF-1C6B2C9AD45C}" type="presParOf" srcId="{EEF46263-EF56-48AB-BBAD-123F8718C45F}" destId="{BFE485D4-7AEF-401A-BA7C-FEA3616AC3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67B107-5397-44F6-AA7D-1BD1ABE4C5A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6095C80-9354-45F4-A2BD-E5F2025245E6}">
      <dgm:prSet/>
      <dgm:spPr/>
      <dgm:t>
        <a:bodyPr/>
        <a:lstStyle/>
        <a:p>
          <a:r>
            <a:rPr lang="da-DK"/>
            <a:t>Tildækningsforbud = Burkalov/ indvandrerkvinder</a:t>
          </a:r>
          <a:endParaRPr lang="en-US"/>
        </a:p>
      </dgm:t>
    </dgm:pt>
    <dgm:pt modelId="{D2FC1E1D-1F34-43F8-BDC4-7DB63E644ECD}" type="parTrans" cxnId="{B91127E5-474D-4756-B515-6095069238BA}">
      <dgm:prSet/>
      <dgm:spPr/>
      <dgm:t>
        <a:bodyPr/>
        <a:lstStyle/>
        <a:p>
          <a:endParaRPr lang="en-US"/>
        </a:p>
      </dgm:t>
    </dgm:pt>
    <dgm:pt modelId="{37A7F297-B9F5-4380-B9FE-5FA64D908536}" type="sibTrans" cxnId="{B91127E5-474D-4756-B515-6095069238BA}">
      <dgm:prSet/>
      <dgm:spPr/>
      <dgm:t>
        <a:bodyPr/>
        <a:lstStyle/>
        <a:p>
          <a:endParaRPr lang="en-US"/>
        </a:p>
      </dgm:t>
    </dgm:pt>
    <dgm:pt modelId="{74F7FAAF-E702-4594-8086-7EAEE94135F1}">
      <dgm:prSet/>
      <dgm:spPr/>
      <dgm:t>
        <a:bodyPr/>
        <a:lstStyle/>
        <a:p>
          <a:r>
            <a:rPr lang="da-DK"/>
            <a:t>Parallelsamfund= Ghettolister / max 30% indvandrerfamilier</a:t>
          </a:r>
          <a:endParaRPr lang="en-US"/>
        </a:p>
      </dgm:t>
    </dgm:pt>
    <dgm:pt modelId="{A3B5AD12-FD9C-40A8-A475-D7B251A35FD4}" type="parTrans" cxnId="{D9C29E64-8B96-4BF7-8B1A-EC7D855EB077}">
      <dgm:prSet/>
      <dgm:spPr/>
      <dgm:t>
        <a:bodyPr/>
        <a:lstStyle/>
        <a:p>
          <a:endParaRPr lang="en-US"/>
        </a:p>
      </dgm:t>
    </dgm:pt>
    <dgm:pt modelId="{B9926309-E6F0-47D3-B9E7-446DB94900D7}" type="sibTrans" cxnId="{D9C29E64-8B96-4BF7-8B1A-EC7D855EB077}">
      <dgm:prSet/>
      <dgm:spPr/>
      <dgm:t>
        <a:bodyPr/>
        <a:lstStyle/>
        <a:p>
          <a:endParaRPr lang="en-US"/>
        </a:p>
      </dgm:t>
    </dgm:pt>
    <dgm:pt modelId="{78BA8364-F2E6-4D11-9F2F-621FF1FFB15F}">
      <dgm:prSet/>
      <dgm:spPr/>
      <dgm:t>
        <a:bodyPr/>
        <a:lstStyle/>
        <a:p>
          <a:r>
            <a:rPr lang="da-DK"/>
            <a:t>Utryghed = indvandrerdrenge</a:t>
          </a:r>
          <a:endParaRPr lang="en-US"/>
        </a:p>
      </dgm:t>
    </dgm:pt>
    <dgm:pt modelId="{C4700664-F552-4FA5-A07D-50014C7587EC}" type="parTrans" cxnId="{8B183A95-A4DB-490D-810E-F20F871B5457}">
      <dgm:prSet/>
      <dgm:spPr/>
      <dgm:t>
        <a:bodyPr/>
        <a:lstStyle/>
        <a:p>
          <a:endParaRPr lang="en-US"/>
        </a:p>
      </dgm:t>
    </dgm:pt>
    <dgm:pt modelId="{0A52D0C1-CBEC-4611-A8BF-860CD6B8CB01}" type="sibTrans" cxnId="{8B183A95-A4DB-490D-810E-F20F871B5457}">
      <dgm:prSet/>
      <dgm:spPr/>
      <dgm:t>
        <a:bodyPr/>
        <a:lstStyle/>
        <a:p>
          <a:endParaRPr lang="en-US"/>
        </a:p>
      </dgm:t>
    </dgm:pt>
    <dgm:pt modelId="{DA65B2BE-4573-40D3-88AD-7730353F09AA}">
      <dgm:prSet/>
      <dgm:spPr/>
      <dgm:t>
        <a:bodyPr/>
        <a:lstStyle/>
        <a:p>
          <a:r>
            <a:rPr lang="da-DK"/>
            <a:t>Kriminalitet= indvandrere</a:t>
          </a:r>
          <a:endParaRPr lang="en-US"/>
        </a:p>
      </dgm:t>
    </dgm:pt>
    <dgm:pt modelId="{49607AD5-DE2B-4EBA-944E-75B53185B52F}" type="parTrans" cxnId="{A2EEE23E-4ADF-42AA-8994-94CE575A8214}">
      <dgm:prSet/>
      <dgm:spPr/>
      <dgm:t>
        <a:bodyPr/>
        <a:lstStyle/>
        <a:p>
          <a:endParaRPr lang="en-US"/>
        </a:p>
      </dgm:t>
    </dgm:pt>
    <dgm:pt modelId="{93129770-8ED4-4DDD-9C7E-D7FC1FC287CC}" type="sibTrans" cxnId="{A2EEE23E-4ADF-42AA-8994-94CE575A8214}">
      <dgm:prSet/>
      <dgm:spPr/>
      <dgm:t>
        <a:bodyPr/>
        <a:lstStyle/>
        <a:p>
          <a:endParaRPr lang="en-US"/>
        </a:p>
      </dgm:t>
    </dgm:pt>
    <dgm:pt modelId="{02D9EE6E-6F61-4226-876E-EEE4525ADA22}">
      <dgm:prSet/>
      <dgm:spPr/>
      <dgm:t>
        <a:bodyPr/>
        <a:lstStyle/>
        <a:p>
          <a:r>
            <a:rPr lang="da-DK"/>
            <a:t>Voldtægt= indvandrere</a:t>
          </a:r>
          <a:endParaRPr lang="en-US"/>
        </a:p>
      </dgm:t>
    </dgm:pt>
    <dgm:pt modelId="{2EEB4597-CAA4-4E7D-A7EF-D578792357F7}" type="parTrans" cxnId="{26A7FD8B-E5C2-4D21-A33D-458F167EE11C}">
      <dgm:prSet/>
      <dgm:spPr/>
      <dgm:t>
        <a:bodyPr/>
        <a:lstStyle/>
        <a:p>
          <a:endParaRPr lang="en-US"/>
        </a:p>
      </dgm:t>
    </dgm:pt>
    <dgm:pt modelId="{6CC7A0EB-DBE7-46DC-A4E1-AFEB66D0A507}" type="sibTrans" cxnId="{26A7FD8B-E5C2-4D21-A33D-458F167EE11C}">
      <dgm:prSet/>
      <dgm:spPr/>
      <dgm:t>
        <a:bodyPr/>
        <a:lstStyle/>
        <a:p>
          <a:endParaRPr lang="en-US"/>
        </a:p>
      </dgm:t>
    </dgm:pt>
    <dgm:pt modelId="{E2E50078-D57D-40C5-B610-7ACF850045F4}">
      <dgm:prSet/>
      <dgm:spPr/>
      <dgm:t>
        <a:bodyPr/>
        <a:lstStyle/>
        <a:p>
          <a:r>
            <a:rPr lang="da-DK"/>
            <a:t>Arbejdsløshed= indvandrerkvinder</a:t>
          </a:r>
          <a:endParaRPr lang="en-US"/>
        </a:p>
      </dgm:t>
    </dgm:pt>
    <dgm:pt modelId="{B213031F-E110-402C-A3C2-4D58B3B50B10}" type="parTrans" cxnId="{B1C74F23-9097-43DC-BE7B-4150543F11B7}">
      <dgm:prSet/>
      <dgm:spPr/>
      <dgm:t>
        <a:bodyPr/>
        <a:lstStyle/>
        <a:p>
          <a:endParaRPr lang="en-US"/>
        </a:p>
      </dgm:t>
    </dgm:pt>
    <dgm:pt modelId="{ECFCFE07-DE3E-4EE0-8184-FC0B5BEB4C80}" type="sibTrans" cxnId="{B1C74F23-9097-43DC-BE7B-4150543F11B7}">
      <dgm:prSet/>
      <dgm:spPr/>
      <dgm:t>
        <a:bodyPr/>
        <a:lstStyle/>
        <a:p>
          <a:endParaRPr lang="en-US"/>
        </a:p>
      </dgm:t>
    </dgm:pt>
    <dgm:pt modelId="{F50B7A7F-9F86-4E88-BC6E-7B5DEB4EA365}">
      <dgm:prSet/>
      <dgm:spPr/>
      <dgm:t>
        <a:bodyPr/>
        <a:lstStyle/>
        <a:p>
          <a:r>
            <a:rPr lang="da-DK"/>
            <a:t>Tvangsfjernelse af børn= indvandrerfamilier</a:t>
          </a:r>
          <a:endParaRPr lang="en-US"/>
        </a:p>
      </dgm:t>
    </dgm:pt>
    <dgm:pt modelId="{A88B6DF1-89D7-4A36-9499-B355B016405C}" type="parTrans" cxnId="{4ACE36A8-56D8-4588-957B-39F914D9A228}">
      <dgm:prSet/>
      <dgm:spPr/>
      <dgm:t>
        <a:bodyPr/>
        <a:lstStyle/>
        <a:p>
          <a:endParaRPr lang="en-US"/>
        </a:p>
      </dgm:t>
    </dgm:pt>
    <dgm:pt modelId="{8608D197-E2A8-405E-A437-196017121D77}" type="sibTrans" cxnId="{4ACE36A8-56D8-4588-957B-39F914D9A228}">
      <dgm:prSet/>
      <dgm:spPr/>
      <dgm:t>
        <a:bodyPr/>
        <a:lstStyle/>
        <a:p>
          <a:endParaRPr lang="en-US"/>
        </a:p>
      </dgm:t>
    </dgm:pt>
    <dgm:pt modelId="{8E533CB8-6341-46DA-AA5B-C771CFE2AEE0}" type="pres">
      <dgm:prSet presAssocID="{E567B107-5397-44F6-AA7D-1BD1ABE4C5A1}" presName="diagram" presStyleCnt="0">
        <dgm:presLayoutVars>
          <dgm:dir/>
          <dgm:resizeHandles val="exact"/>
        </dgm:presLayoutVars>
      </dgm:prSet>
      <dgm:spPr/>
    </dgm:pt>
    <dgm:pt modelId="{07E25C84-738C-4DB0-A548-DEB4878BA016}" type="pres">
      <dgm:prSet presAssocID="{06095C80-9354-45F4-A2BD-E5F2025245E6}" presName="node" presStyleLbl="node1" presStyleIdx="0" presStyleCnt="7">
        <dgm:presLayoutVars>
          <dgm:bulletEnabled val="1"/>
        </dgm:presLayoutVars>
      </dgm:prSet>
      <dgm:spPr/>
    </dgm:pt>
    <dgm:pt modelId="{EFBDC56F-8980-422B-A776-BA06BBC8EEB3}" type="pres">
      <dgm:prSet presAssocID="{37A7F297-B9F5-4380-B9FE-5FA64D908536}" presName="sibTrans" presStyleCnt="0"/>
      <dgm:spPr/>
    </dgm:pt>
    <dgm:pt modelId="{DDF5B9DF-70AC-4ACA-B3DD-9A51D28D1C4D}" type="pres">
      <dgm:prSet presAssocID="{74F7FAAF-E702-4594-8086-7EAEE94135F1}" presName="node" presStyleLbl="node1" presStyleIdx="1" presStyleCnt="7">
        <dgm:presLayoutVars>
          <dgm:bulletEnabled val="1"/>
        </dgm:presLayoutVars>
      </dgm:prSet>
      <dgm:spPr/>
    </dgm:pt>
    <dgm:pt modelId="{5D187771-C4F1-48A7-976F-8A3E43F0A3AA}" type="pres">
      <dgm:prSet presAssocID="{B9926309-E6F0-47D3-B9E7-446DB94900D7}" presName="sibTrans" presStyleCnt="0"/>
      <dgm:spPr/>
    </dgm:pt>
    <dgm:pt modelId="{20F04EE4-A531-4663-8E3C-238AC930EB90}" type="pres">
      <dgm:prSet presAssocID="{78BA8364-F2E6-4D11-9F2F-621FF1FFB15F}" presName="node" presStyleLbl="node1" presStyleIdx="2" presStyleCnt="7">
        <dgm:presLayoutVars>
          <dgm:bulletEnabled val="1"/>
        </dgm:presLayoutVars>
      </dgm:prSet>
      <dgm:spPr/>
    </dgm:pt>
    <dgm:pt modelId="{FEA2083C-0F1E-4447-893D-CA90922C1BAC}" type="pres">
      <dgm:prSet presAssocID="{0A52D0C1-CBEC-4611-A8BF-860CD6B8CB01}" presName="sibTrans" presStyleCnt="0"/>
      <dgm:spPr/>
    </dgm:pt>
    <dgm:pt modelId="{CB932367-EDB2-4559-93D7-DB698556ADD5}" type="pres">
      <dgm:prSet presAssocID="{DA65B2BE-4573-40D3-88AD-7730353F09AA}" presName="node" presStyleLbl="node1" presStyleIdx="3" presStyleCnt="7">
        <dgm:presLayoutVars>
          <dgm:bulletEnabled val="1"/>
        </dgm:presLayoutVars>
      </dgm:prSet>
      <dgm:spPr/>
    </dgm:pt>
    <dgm:pt modelId="{08221067-A87D-4F1F-9581-89E46D4D3F9E}" type="pres">
      <dgm:prSet presAssocID="{93129770-8ED4-4DDD-9C7E-D7FC1FC287CC}" presName="sibTrans" presStyleCnt="0"/>
      <dgm:spPr/>
    </dgm:pt>
    <dgm:pt modelId="{4A750C13-106A-4479-9DF0-4321EA607A26}" type="pres">
      <dgm:prSet presAssocID="{02D9EE6E-6F61-4226-876E-EEE4525ADA22}" presName="node" presStyleLbl="node1" presStyleIdx="4" presStyleCnt="7">
        <dgm:presLayoutVars>
          <dgm:bulletEnabled val="1"/>
        </dgm:presLayoutVars>
      </dgm:prSet>
      <dgm:spPr/>
    </dgm:pt>
    <dgm:pt modelId="{93E6A135-31B3-4ABC-BAFC-F1DA443065D0}" type="pres">
      <dgm:prSet presAssocID="{6CC7A0EB-DBE7-46DC-A4E1-AFEB66D0A507}" presName="sibTrans" presStyleCnt="0"/>
      <dgm:spPr/>
    </dgm:pt>
    <dgm:pt modelId="{37D75363-DA64-4501-B08E-979487774C13}" type="pres">
      <dgm:prSet presAssocID="{E2E50078-D57D-40C5-B610-7ACF850045F4}" presName="node" presStyleLbl="node1" presStyleIdx="5" presStyleCnt="7">
        <dgm:presLayoutVars>
          <dgm:bulletEnabled val="1"/>
        </dgm:presLayoutVars>
      </dgm:prSet>
      <dgm:spPr/>
    </dgm:pt>
    <dgm:pt modelId="{A814AD39-BE98-48BB-A8F4-CD1A710D6E70}" type="pres">
      <dgm:prSet presAssocID="{ECFCFE07-DE3E-4EE0-8184-FC0B5BEB4C80}" presName="sibTrans" presStyleCnt="0"/>
      <dgm:spPr/>
    </dgm:pt>
    <dgm:pt modelId="{B0C5B954-806B-4A5A-B058-B301D83E4B8F}" type="pres">
      <dgm:prSet presAssocID="{F50B7A7F-9F86-4E88-BC6E-7B5DEB4EA365}" presName="node" presStyleLbl="node1" presStyleIdx="6" presStyleCnt="7">
        <dgm:presLayoutVars>
          <dgm:bulletEnabled val="1"/>
        </dgm:presLayoutVars>
      </dgm:prSet>
      <dgm:spPr/>
    </dgm:pt>
  </dgm:ptLst>
  <dgm:cxnLst>
    <dgm:cxn modelId="{C1479208-36CE-40D7-9B3F-15538ECD2A67}" type="presOf" srcId="{DA65B2BE-4573-40D3-88AD-7730353F09AA}" destId="{CB932367-EDB2-4559-93D7-DB698556ADD5}" srcOrd="0" destOrd="0" presId="urn:microsoft.com/office/officeart/2005/8/layout/default"/>
    <dgm:cxn modelId="{B1C74F23-9097-43DC-BE7B-4150543F11B7}" srcId="{E567B107-5397-44F6-AA7D-1BD1ABE4C5A1}" destId="{E2E50078-D57D-40C5-B610-7ACF850045F4}" srcOrd="5" destOrd="0" parTransId="{B213031F-E110-402C-A3C2-4D58B3B50B10}" sibTransId="{ECFCFE07-DE3E-4EE0-8184-FC0B5BEB4C80}"/>
    <dgm:cxn modelId="{1591EC31-E7A9-418A-8CE4-160D523E90E0}" type="presOf" srcId="{02D9EE6E-6F61-4226-876E-EEE4525ADA22}" destId="{4A750C13-106A-4479-9DF0-4321EA607A26}" srcOrd="0" destOrd="0" presId="urn:microsoft.com/office/officeart/2005/8/layout/default"/>
    <dgm:cxn modelId="{394FDE36-AEA1-4C6F-B937-FC8A901E8A31}" type="presOf" srcId="{E567B107-5397-44F6-AA7D-1BD1ABE4C5A1}" destId="{8E533CB8-6341-46DA-AA5B-C771CFE2AEE0}" srcOrd="0" destOrd="0" presId="urn:microsoft.com/office/officeart/2005/8/layout/default"/>
    <dgm:cxn modelId="{A2EEE23E-4ADF-42AA-8994-94CE575A8214}" srcId="{E567B107-5397-44F6-AA7D-1BD1ABE4C5A1}" destId="{DA65B2BE-4573-40D3-88AD-7730353F09AA}" srcOrd="3" destOrd="0" parTransId="{49607AD5-DE2B-4EBA-944E-75B53185B52F}" sibTransId="{93129770-8ED4-4DDD-9C7E-D7FC1FC287CC}"/>
    <dgm:cxn modelId="{D9C29E64-8B96-4BF7-8B1A-EC7D855EB077}" srcId="{E567B107-5397-44F6-AA7D-1BD1ABE4C5A1}" destId="{74F7FAAF-E702-4594-8086-7EAEE94135F1}" srcOrd="1" destOrd="0" parTransId="{A3B5AD12-FD9C-40A8-A475-D7B251A35FD4}" sibTransId="{B9926309-E6F0-47D3-B9E7-446DB94900D7}"/>
    <dgm:cxn modelId="{735AE751-098B-4DC4-A2BC-4004C869BEB3}" type="presOf" srcId="{E2E50078-D57D-40C5-B610-7ACF850045F4}" destId="{37D75363-DA64-4501-B08E-979487774C13}" srcOrd="0" destOrd="0" presId="urn:microsoft.com/office/officeart/2005/8/layout/default"/>
    <dgm:cxn modelId="{A8E68679-339A-4DF6-A5FE-45CEB3DA9DEB}" type="presOf" srcId="{F50B7A7F-9F86-4E88-BC6E-7B5DEB4EA365}" destId="{B0C5B954-806B-4A5A-B058-B301D83E4B8F}" srcOrd="0" destOrd="0" presId="urn:microsoft.com/office/officeart/2005/8/layout/default"/>
    <dgm:cxn modelId="{2F2D2B8A-B5D2-4BF6-BB65-C34512BADE06}" type="presOf" srcId="{06095C80-9354-45F4-A2BD-E5F2025245E6}" destId="{07E25C84-738C-4DB0-A548-DEB4878BA016}" srcOrd="0" destOrd="0" presId="urn:microsoft.com/office/officeart/2005/8/layout/default"/>
    <dgm:cxn modelId="{26A7FD8B-E5C2-4D21-A33D-458F167EE11C}" srcId="{E567B107-5397-44F6-AA7D-1BD1ABE4C5A1}" destId="{02D9EE6E-6F61-4226-876E-EEE4525ADA22}" srcOrd="4" destOrd="0" parTransId="{2EEB4597-CAA4-4E7D-A7EF-D578792357F7}" sibTransId="{6CC7A0EB-DBE7-46DC-A4E1-AFEB66D0A507}"/>
    <dgm:cxn modelId="{8B183A95-A4DB-490D-810E-F20F871B5457}" srcId="{E567B107-5397-44F6-AA7D-1BD1ABE4C5A1}" destId="{78BA8364-F2E6-4D11-9F2F-621FF1FFB15F}" srcOrd="2" destOrd="0" parTransId="{C4700664-F552-4FA5-A07D-50014C7587EC}" sibTransId="{0A52D0C1-CBEC-4611-A8BF-860CD6B8CB01}"/>
    <dgm:cxn modelId="{9CB0FEA0-CD04-4D0A-8696-6DE756B49508}" type="presOf" srcId="{78BA8364-F2E6-4D11-9F2F-621FF1FFB15F}" destId="{20F04EE4-A531-4663-8E3C-238AC930EB90}" srcOrd="0" destOrd="0" presId="urn:microsoft.com/office/officeart/2005/8/layout/default"/>
    <dgm:cxn modelId="{4ACE36A8-56D8-4588-957B-39F914D9A228}" srcId="{E567B107-5397-44F6-AA7D-1BD1ABE4C5A1}" destId="{F50B7A7F-9F86-4E88-BC6E-7B5DEB4EA365}" srcOrd="6" destOrd="0" parTransId="{A88B6DF1-89D7-4A36-9499-B355B016405C}" sibTransId="{8608D197-E2A8-405E-A437-196017121D77}"/>
    <dgm:cxn modelId="{E1DE52CD-8ED2-4511-8968-67028FDB416D}" type="presOf" srcId="{74F7FAAF-E702-4594-8086-7EAEE94135F1}" destId="{DDF5B9DF-70AC-4ACA-B3DD-9A51D28D1C4D}" srcOrd="0" destOrd="0" presId="urn:microsoft.com/office/officeart/2005/8/layout/default"/>
    <dgm:cxn modelId="{B91127E5-474D-4756-B515-6095069238BA}" srcId="{E567B107-5397-44F6-AA7D-1BD1ABE4C5A1}" destId="{06095C80-9354-45F4-A2BD-E5F2025245E6}" srcOrd="0" destOrd="0" parTransId="{D2FC1E1D-1F34-43F8-BDC4-7DB63E644ECD}" sibTransId="{37A7F297-B9F5-4380-B9FE-5FA64D908536}"/>
    <dgm:cxn modelId="{A968E45F-175D-4C33-A716-C80A7363E896}" type="presParOf" srcId="{8E533CB8-6341-46DA-AA5B-C771CFE2AEE0}" destId="{07E25C84-738C-4DB0-A548-DEB4878BA016}" srcOrd="0" destOrd="0" presId="urn:microsoft.com/office/officeart/2005/8/layout/default"/>
    <dgm:cxn modelId="{B674A28C-ADA9-4321-BCA9-5F5F86856FF6}" type="presParOf" srcId="{8E533CB8-6341-46DA-AA5B-C771CFE2AEE0}" destId="{EFBDC56F-8980-422B-A776-BA06BBC8EEB3}" srcOrd="1" destOrd="0" presId="urn:microsoft.com/office/officeart/2005/8/layout/default"/>
    <dgm:cxn modelId="{33F551B0-F929-493F-AAE7-D3E3B8C203F4}" type="presParOf" srcId="{8E533CB8-6341-46DA-AA5B-C771CFE2AEE0}" destId="{DDF5B9DF-70AC-4ACA-B3DD-9A51D28D1C4D}" srcOrd="2" destOrd="0" presId="urn:microsoft.com/office/officeart/2005/8/layout/default"/>
    <dgm:cxn modelId="{AF9FA432-BED7-4D4C-BEB4-8A3E0975CEC6}" type="presParOf" srcId="{8E533CB8-6341-46DA-AA5B-C771CFE2AEE0}" destId="{5D187771-C4F1-48A7-976F-8A3E43F0A3AA}" srcOrd="3" destOrd="0" presId="urn:microsoft.com/office/officeart/2005/8/layout/default"/>
    <dgm:cxn modelId="{CF239EAB-62BE-44C9-80AE-11C191100D49}" type="presParOf" srcId="{8E533CB8-6341-46DA-AA5B-C771CFE2AEE0}" destId="{20F04EE4-A531-4663-8E3C-238AC930EB90}" srcOrd="4" destOrd="0" presId="urn:microsoft.com/office/officeart/2005/8/layout/default"/>
    <dgm:cxn modelId="{8EEF58EB-0414-4EFD-BE3E-F43175B6C002}" type="presParOf" srcId="{8E533CB8-6341-46DA-AA5B-C771CFE2AEE0}" destId="{FEA2083C-0F1E-4447-893D-CA90922C1BAC}" srcOrd="5" destOrd="0" presId="urn:microsoft.com/office/officeart/2005/8/layout/default"/>
    <dgm:cxn modelId="{E57E4443-8045-4A77-B723-46C2BD44FE9A}" type="presParOf" srcId="{8E533CB8-6341-46DA-AA5B-C771CFE2AEE0}" destId="{CB932367-EDB2-4559-93D7-DB698556ADD5}" srcOrd="6" destOrd="0" presId="urn:microsoft.com/office/officeart/2005/8/layout/default"/>
    <dgm:cxn modelId="{FDF62265-EC3F-4B6C-A3ED-DFBED9B865E0}" type="presParOf" srcId="{8E533CB8-6341-46DA-AA5B-C771CFE2AEE0}" destId="{08221067-A87D-4F1F-9581-89E46D4D3F9E}" srcOrd="7" destOrd="0" presId="urn:microsoft.com/office/officeart/2005/8/layout/default"/>
    <dgm:cxn modelId="{1B239C29-BFB4-4197-9030-1E547B665D49}" type="presParOf" srcId="{8E533CB8-6341-46DA-AA5B-C771CFE2AEE0}" destId="{4A750C13-106A-4479-9DF0-4321EA607A26}" srcOrd="8" destOrd="0" presId="urn:microsoft.com/office/officeart/2005/8/layout/default"/>
    <dgm:cxn modelId="{C85BD13F-9B32-4AA8-963A-B217EEB2BAA1}" type="presParOf" srcId="{8E533CB8-6341-46DA-AA5B-C771CFE2AEE0}" destId="{93E6A135-31B3-4ABC-BAFC-F1DA443065D0}" srcOrd="9" destOrd="0" presId="urn:microsoft.com/office/officeart/2005/8/layout/default"/>
    <dgm:cxn modelId="{B894FBB8-C145-49C0-92BC-626662B1B3A5}" type="presParOf" srcId="{8E533CB8-6341-46DA-AA5B-C771CFE2AEE0}" destId="{37D75363-DA64-4501-B08E-979487774C13}" srcOrd="10" destOrd="0" presId="urn:microsoft.com/office/officeart/2005/8/layout/default"/>
    <dgm:cxn modelId="{3E231133-26B5-44A4-B439-CDDA568560A9}" type="presParOf" srcId="{8E533CB8-6341-46DA-AA5B-C771CFE2AEE0}" destId="{A814AD39-BE98-48BB-A8F4-CD1A710D6E70}" srcOrd="11" destOrd="0" presId="urn:microsoft.com/office/officeart/2005/8/layout/default"/>
    <dgm:cxn modelId="{32A8E97B-6E19-4B79-8F9C-86A7DF481990}" type="presParOf" srcId="{8E533CB8-6341-46DA-AA5B-C771CFE2AEE0}" destId="{B0C5B954-806B-4A5A-B058-B301D83E4B8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4992-7429-42FA-A15A-7EBB7D53090A}">
      <dsp:nvSpPr>
        <dsp:cNvPr id="0" name=""/>
        <dsp:cNvSpPr/>
      </dsp:nvSpPr>
      <dsp:spPr>
        <a:xfrm>
          <a:off x="231653" y="1399"/>
          <a:ext cx="3287119" cy="19722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0" i="0" kern="1200" dirty="0"/>
            <a:t>Fra 1933- 1945 blev mellem  5 og 6 millioner jøder dræbt. Heraf døde 4 millioner i de såkaldte KZ lejre. De blev enten arbejdet ihjel eller omkom af sult og sygdom eller dræbt.</a:t>
          </a:r>
        </a:p>
      </dsp:txBody>
      <dsp:txXfrm>
        <a:off x="231653" y="1399"/>
        <a:ext cx="3287119" cy="1972271"/>
      </dsp:txXfrm>
    </dsp:sp>
    <dsp:sp modelId="{9935492F-CAAA-401A-B909-78DF42AB3A7A}">
      <dsp:nvSpPr>
        <dsp:cNvPr id="0" name=""/>
        <dsp:cNvSpPr/>
      </dsp:nvSpPr>
      <dsp:spPr>
        <a:xfrm>
          <a:off x="3847485" y="1399"/>
          <a:ext cx="3287119" cy="1972271"/>
        </a:xfrm>
        <a:prstGeom prst="rect">
          <a:avLst/>
        </a:prstGeom>
        <a:solidFill>
          <a:schemeClr val="accent2">
            <a:hueOff val="-79989"/>
            <a:satOff val="-9677"/>
            <a:lumOff val="-4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23.000 romaer og </a:t>
          </a:r>
          <a:r>
            <a:rPr lang="da-DK" sz="1800" kern="1200" dirty="0" err="1"/>
            <a:t>sintier</a:t>
          </a:r>
          <a:r>
            <a:rPr lang="da-DK" sz="1800" kern="1200" dirty="0"/>
            <a:t> blev i 1943 sendt til Auschwitz-</a:t>
          </a:r>
          <a:r>
            <a:rPr lang="da-DK" sz="1800" kern="1200" dirty="0" err="1"/>
            <a:t>Birkenau</a:t>
          </a:r>
          <a:r>
            <a:rPr lang="da-DK" sz="1800" kern="1200" dirty="0"/>
            <a:t>. Heraf overlevede 3.000. Et skønnet antal døde er 200.000</a:t>
          </a:r>
          <a:endParaRPr lang="en-US" sz="1800" kern="1200" dirty="0"/>
        </a:p>
      </dsp:txBody>
      <dsp:txXfrm>
        <a:off x="3847485" y="1399"/>
        <a:ext cx="3287119" cy="1972271"/>
      </dsp:txXfrm>
    </dsp:sp>
    <dsp:sp modelId="{6C8EE314-9706-4381-BA3F-C5F554BFF9F2}">
      <dsp:nvSpPr>
        <dsp:cNvPr id="0" name=""/>
        <dsp:cNvSpPr/>
      </dsp:nvSpPr>
      <dsp:spPr>
        <a:xfrm>
          <a:off x="7463316" y="1399"/>
          <a:ext cx="3287119" cy="1972271"/>
        </a:xfrm>
        <a:prstGeom prst="rect">
          <a:avLst/>
        </a:prstGeom>
        <a:solidFill>
          <a:schemeClr val="accent2">
            <a:hueOff val="-159978"/>
            <a:satOff val="-19354"/>
            <a:lumOff val="-9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50.000  sad i fængsel eller i koncentrationslejre allerede fra 1930èrne på grund af deres politiske overbevisning. De fleste var socialdemokrater og kommunister.</a:t>
          </a:r>
          <a:endParaRPr lang="en-US" sz="1800" kern="1200" dirty="0"/>
        </a:p>
      </dsp:txBody>
      <dsp:txXfrm>
        <a:off x="7463316" y="1399"/>
        <a:ext cx="3287119" cy="1972271"/>
      </dsp:txXfrm>
    </dsp:sp>
    <dsp:sp modelId="{4B0C6396-BF8F-49CE-B284-EB48DBDF3061}">
      <dsp:nvSpPr>
        <dsp:cNvPr id="0" name=""/>
        <dsp:cNvSpPr/>
      </dsp:nvSpPr>
      <dsp:spPr>
        <a:xfrm>
          <a:off x="231653" y="2302383"/>
          <a:ext cx="3287119" cy="1972271"/>
        </a:xfrm>
        <a:prstGeom prst="rect">
          <a:avLst/>
        </a:prstGeom>
        <a:solidFill>
          <a:schemeClr val="accent2">
            <a:hueOff val="-239967"/>
            <a:satOff val="-29031"/>
            <a:lumOff val="-1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300.000 – 400-000 handicappede blev tvangssteriliserede og anvendt til lægelige forsøg.</a:t>
          </a:r>
          <a:endParaRPr lang="en-US" sz="1800" kern="1200" dirty="0"/>
        </a:p>
      </dsp:txBody>
      <dsp:txXfrm>
        <a:off x="231653" y="2302383"/>
        <a:ext cx="3287119" cy="1972271"/>
      </dsp:txXfrm>
    </dsp:sp>
    <dsp:sp modelId="{8E5A3289-A2B3-4266-99FB-7628ED5C7C00}">
      <dsp:nvSpPr>
        <dsp:cNvPr id="0" name=""/>
        <dsp:cNvSpPr/>
      </dsp:nvSpPr>
      <dsp:spPr>
        <a:xfrm>
          <a:off x="3847485" y="2302383"/>
          <a:ext cx="3287119" cy="1972271"/>
        </a:xfrm>
        <a:prstGeom prst="rect">
          <a:avLst/>
        </a:prstGeom>
        <a:solidFill>
          <a:schemeClr val="accent2">
            <a:hueOff val="-319956"/>
            <a:satOff val="-38708"/>
            <a:lumOff val="-1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Homoseksuelle blev steriliseret og kastreret og 10.-15.000 blev sendt i KZ lejre.</a:t>
          </a:r>
          <a:endParaRPr lang="en-US" sz="1800" kern="1200"/>
        </a:p>
      </dsp:txBody>
      <dsp:txXfrm>
        <a:off x="3847485" y="2302383"/>
        <a:ext cx="3287119" cy="1972271"/>
      </dsp:txXfrm>
    </dsp:sp>
    <dsp:sp modelId="{19E32D3F-2551-4000-BB84-A5E1D5F49EE2}">
      <dsp:nvSpPr>
        <dsp:cNvPr id="0" name=""/>
        <dsp:cNvSpPr/>
      </dsp:nvSpPr>
      <dsp:spPr>
        <a:xfrm>
          <a:off x="7463316" y="2302383"/>
          <a:ext cx="3287119" cy="1972271"/>
        </a:xfrm>
        <a:prstGeom prst="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3,3 millioner russiske soldater døde i KZ lejre, mange ved massegasning, allerede fra 1941. Slavere blev betragtet som ”uværdige” liv. </a:t>
          </a:r>
        </a:p>
        <a:p>
          <a:pPr marL="0" lvl="0" indent="0" algn="ctr" defTabSz="800100">
            <a:lnSpc>
              <a:spcPct val="90000"/>
            </a:lnSpc>
            <a:spcBef>
              <a:spcPct val="0"/>
            </a:spcBef>
            <a:spcAft>
              <a:spcPct val="35000"/>
            </a:spcAft>
            <a:buNone/>
          </a:pPr>
          <a:r>
            <a:rPr lang="da-DK" sz="1800" kern="1200" dirty="0"/>
            <a:t>( Kilde: Folkedrab dk.)</a:t>
          </a:r>
          <a:endParaRPr lang="en-US" sz="1800" kern="1200" dirty="0"/>
        </a:p>
      </dsp:txBody>
      <dsp:txXfrm>
        <a:off x="7463316" y="2302383"/>
        <a:ext cx="3287119" cy="197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8439-9ACC-46A0-AED0-2C5770958CEE}">
      <dsp:nvSpPr>
        <dsp:cNvPr id="0" name=""/>
        <dsp:cNvSpPr/>
      </dsp:nvSpPr>
      <dsp:spPr>
        <a:xfrm>
          <a:off x="0" y="3127"/>
          <a:ext cx="61689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A806A-4719-4BB1-A0D5-8F670790F525}">
      <dsp:nvSpPr>
        <dsp:cNvPr id="0" name=""/>
        <dsp:cNvSpPr/>
      </dsp:nvSpPr>
      <dsp:spPr>
        <a:xfrm>
          <a:off x="0" y="3127"/>
          <a:ext cx="6168914" cy="2729658"/>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endParaRPr lang="da-DK" sz="1800" kern="1200" dirty="0"/>
        </a:p>
        <a:p>
          <a:pPr marL="0" marR="0" lvl="0" indent="0" algn="l" defTabSz="914400" eaLnBrk="1" fontAlgn="auto" latinLnBrk="0" hangingPunct="1">
            <a:lnSpc>
              <a:spcPct val="90000"/>
            </a:lnSpc>
            <a:spcBef>
              <a:spcPct val="0"/>
            </a:spcBef>
            <a:spcAft>
              <a:spcPts val="0"/>
            </a:spcAft>
            <a:buClrTx/>
            <a:buSzTx/>
            <a:buFontTx/>
            <a:buNone/>
            <a:tabLst/>
            <a:defRPr/>
          </a:pPr>
          <a:r>
            <a:rPr lang="da-DK" sz="1800" kern="1200" dirty="0"/>
            <a:t>EU slog i 2008 til lyd for menneskerettigheder, men fremhævede at ytringsfrihed må vige for hensyn til mindretalsbeskyttelse.</a:t>
          </a:r>
        </a:p>
        <a:p>
          <a:pPr marL="0" marR="0" lvl="0" indent="0" algn="l" defTabSz="914400" eaLnBrk="1" fontAlgn="auto" latinLnBrk="0" hangingPunct="1">
            <a:lnSpc>
              <a:spcPct val="90000"/>
            </a:lnSpc>
            <a:spcBef>
              <a:spcPct val="0"/>
            </a:spcBef>
            <a:spcAft>
              <a:spcPts val="0"/>
            </a:spcAft>
            <a:buClrTx/>
            <a:buSzTx/>
            <a:buFontTx/>
            <a:buNone/>
            <a:tabLst/>
            <a:defRPr/>
          </a:pPr>
          <a:endParaRPr lang="en-US" sz="1800" kern="1200" dirty="0"/>
        </a:p>
        <a:p>
          <a:pPr marL="0" lvl="0" algn="l" defTabSz="844550">
            <a:lnSpc>
              <a:spcPct val="90000"/>
            </a:lnSpc>
            <a:spcBef>
              <a:spcPct val="0"/>
            </a:spcBef>
            <a:spcAft>
              <a:spcPct val="35000"/>
            </a:spcAft>
            <a:buNone/>
          </a:pPr>
          <a:r>
            <a:rPr lang="da-DK" sz="1800" kern="1200" dirty="0"/>
            <a:t>Antallet af anmeldte hadforbrydelser steg fra 449 sager i 2018 til 569 sager i 2019. Ser man nærmere på tallene, fremgår det, at stigningen primært er at finde i antallet af hadforbrydelser på baggrund af race og religion.</a:t>
          </a:r>
          <a:endParaRPr lang="en-US" sz="1800" kern="1200" dirty="0"/>
        </a:p>
      </dsp:txBody>
      <dsp:txXfrm>
        <a:off x="0" y="3127"/>
        <a:ext cx="6168914" cy="2729658"/>
      </dsp:txXfrm>
    </dsp:sp>
    <dsp:sp modelId="{8AC34F41-EAC2-4AEC-8F65-D451FECBF39E}">
      <dsp:nvSpPr>
        <dsp:cNvPr id="0" name=""/>
        <dsp:cNvSpPr/>
      </dsp:nvSpPr>
      <dsp:spPr>
        <a:xfrm>
          <a:off x="0" y="2732786"/>
          <a:ext cx="6168914" cy="0"/>
        </a:xfrm>
        <a:prstGeom prst="line">
          <a:avLst/>
        </a:prstGeom>
        <a:solidFill>
          <a:schemeClr val="accent2">
            <a:hueOff val="-399945"/>
            <a:satOff val="-48385"/>
            <a:lumOff val="-23137"/>
            <a:alphaOff val="0"/>
          </a:schemeClr>
        </a:solidFill>
        <a:ln w="12700" cap="flat" cmpd="sng" algn="ctr">
          <a:solidFill>
            <a:schemeClr val="accent2">
              <a:hueOff val="-399945"/>
              <a:satOff val="-48385"/>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A7B31-464E-4A15-B528-8D1DB70B354A}">
      <dsp:nvSpPr>
        <dsp:cNvPr id="0" name=""/>
        <dsp:cNvSpPr/>
      </dsp:nvSpPr>
      <dsp:spPr>
        <a:xfrm>
          <a:off x="0" y="2732786"/>
          <a:ext cx="6168914" cy="256591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ECRI </a:t>
          </a:r>
          <a:r>
            <a:rPr lang="en-US" sz="1800" kern="1200" dirty="0" err="1"/>
            <a:t>anbefaler</a:t>
          </a:r>
          <a:r>
            <a:rPr lang="en-US" sz="1800" kern="1200" dirty="0"/>
            <a:t>  I 2020:</a:t>
          </a:r>
        </a:p>
        <a:p>
          <a:pPr marL="0" lvl="0" indent="0" algn="l" defTabSz="800100">
            <a:lnSpc>
              <a:spcPct val="90000"/>
            </a:lnSpc>
            <a:spcBef>
              <a:spcPct val="0"/>
            </a:spcBef>
            <a:spcAft>
              <a:spcPct val="35000"/>
            </a:spcAft>
            <a:buNone/>
          </a:pPr>
          <a:r>
            <a:rPr lang="en-US" sz="1800" kern="1200" dirty="0" err="1"/>
            <a:t>Fjern</a:t>
          </a:r>
          <a:r>
            <a:rPr lang="en-US" sz="1800" kern="1200" dirty="0"/>
            <a:t> </a:t>
          </a:r>
          <a:r>
            <a:rPr lang="en-US" sz="1800" kern="1200" dirty="0" err="1"/>
            <a:t>kategorien</a:t>
          </a:r>
          <a:r>
            <a:rPr lang="en-US" sz="1800" kern="1200" dirty="0"/>
            <a:t> </a:t>
          </a:r>
          <a:r>
            <a:rPr lang="en-US" sz="1800" b="0" i="0" kern="1200" dirty="0"/>
            <a:t>“</a:t>
          </a:r>
          <a:r>
            <a:rPr lang="en-US" sz="1800" b="0" i="0" kern="1200" dirty="0" err="1"/>
            <a:t>ikke-vestlig</a:t>
          </a:r>
          <a:r>
            <a:rPr lang="en-US" sz="1800" b="0" i="0" kern="1200" dirty="0"/>
            <a:t>” </a:t>
          </a:r>
          <a:r>
            <a:rPr lang="en-US" sz="1800" b="0" i="0" kern="1200" dirty="0" err="1"/>
            <a:t>fra</a:t>
          </a:r>
          <a:r>
            <a:rPr lang="en-US" sz="1800" b="0" i="0" kern="1200" dirty="0"/>
            <a:t> </a:t>
          </a:r>
          <a:r>
            <a:rPr lang="en-US" sz="1800" b="0" i="0" kern="1200" dirty="0" err="1"/>
            <a:t>lovgivning</a:t>
          </a:r>
          <a:r>
            <a:rPr lang="en-US" sz="1800" b="0" i="0" kern="1200" dirty="0"/>
            <a:t> </a:t>
          </a:r>
          <a:r>
            <a:rPr lang="en-US" sz="1800" b="0" i="0" kern="1200" dirty="0" err="1"/>
            <a:t>og</a:t>
          </a:r>
          <a:r>
            <a:rPr lang="en-US" sz="1800" b="0" i="0" kern="1200" dirty="0"/>
            <a:t> I den </a:t>
          </a:r>
          <a:r>
            <a:rPr lang="en-US" sz="1800" b="0" i="0" kern="1200" dirty="0" err="1"/>
            <a:t>offentlige</a:t>
          </a:r>
          <a:r>
            <a:rPr lang="en-US" sz="1800" b="0" i="0" kern="1200" dirty="0"/>
            <a:t> </a:t>
          </a:r>
          <a:r>
            <a:rPr lang="en-US" sz="1800" b="0" i="0" kern="1200" dirty="0" err="1"/>
            <a:t>debat</a:t>
          </a:r>
          <a:r>
            <a:rPr lang="en-US" sz="1800" b="0" i="0" kern="1200" dirty="0"/>
            <a:t>.</a:t>
          </a:r>
        </a:p>
        <a:p>
          <a:pPr marL="0" lvl="0" indent="0" algn="l" defTabSz="800100">
            <a:lnSpc>
              <a:spcPct val="90000"/>
            </a:lnSpc>
            <a:spcBef>
              <a:spcPct val="0"/>
            </a:spcBef>
            <a:spcAft>
              <a:spcPct val="35000"/>
            </a:spcAft>
            <a:buNone/>
          </a:pPr>
          <a:r>
            <a:rPr lang="en-US" sz="1800" b="0" i="0" kern="1200" dirty="0"/>
            <a:t>- Stop registering </a:t>
          </a:r>
          <a:r>
            <a:rPr lang="en-US" sz="1800" b="0" i="0" kern="1200" dirty="0" err="1"/>
            <a:t>af</a:t>
          </a:r>
          <a:r>
            <a:rPr lang="en-US" sz="1800" b="0" i="0" kern="1200" dirty="0"/>
            <a:t> </a:t>
          </a:r>
          <a:r>
            <a:rPr lang="en-US" sz="1800" b="0" i="0" kern="1200" dirty="0" err="1"/>
            <a:t>borgere</a:t>
          </a:r>
          <a:r>
            <a:rPr lang="en-US" sz="1800" b="0" i="0" kern="1200" dirty="0"/>
            <a:t> </a:t>
          </a:r>
          <a:r>
            <a:rPr lang="en-US" sz="1800" b="0" i="0" kern="1200" dirty="0" err="1"/>
            <a:t>og</a:t>
          </a:r>
          <a:r>
            <a:rPr lang="en-US" sz="1800" b="0" i="0" kern="1200" dirty="0"/>
            <a:t> </a:t>
          </a:r>
          <a:r>
            <a:rPr lang="en-US" sz="1800" b="0" i="0" kern="1200" dirty="0" err="1"/>
            <a:t>efterkommere</a:t>
          </a:r>
          <a:r>
            <a:rPr lang="en-US" sz="1800" b="0" i="0" kern="1200" dirty="0"/>
            <a:t> </a:t>
          </a:r>
          <a:r>
            <a:rPr lang="en-US" sz="1800" b="0" i="0" kern="1200" dirty="0" err="1"/>
            <a:t>som</a:t>
          </a:r>
          <a:r>
            <a:rPr lang="en-US" sz="1800" b="0" i="0" kern="1200" dirty="0"/>
            <a:t> “ </a:t>
          </a:r>
          <a:r>
            <a:rPr lang="en-US" sz="1800" b="0" i="0" kern="1200" dirty="0" err="1"/>
            <a:t>ikke</a:t>
          </a:r>
          <a:r>
            <a:rPr lang="en-US" sz="1800" b="0" i="0" kern="1200" dirty="0"/>
            <a:t> </a:t>
          </a:r>
          <a:r>
            <a:rPr lang="en-US" sz="1800" b="0" i="0" kern="1200" dirty="0" err="1"/>
            <a:t>vestlig</a:t>
          </a:r>
          <a:r>
            <a:rPr lang="en-US" sz="1800" b="0" i="0" kern="1200" dirty="0"/>
            <a:t>” </a:t>
          </a:r>
          <a:r>
            <a:rPr lang="en-US" sz="1800" b="0" i="0" kern="1200" dirty="0" err="1"/>
            <a:t>i</a:t>
          </a:r>
          <a:r>
            <a:rPr lang="en-US" sz="1800" b="0" i="0" kern="1200" dirty="0"/>
            <a:t> </a:t>
          </a:r>
          <a:r>
            <a:rPr lang="en-US" sz="1800" b="0" i="0" kern="1200" dirty="0" err="1"/>
            <a:t>offentlige</a:t>
          </a:r>
          <a:r>
            <a:rPr lang="en-US" sz="1800" b="0" i="0" kern="1200" dirty="0"/>
            <a:t> </a:t>
          </a:r>
          <a:r>
            <a:rPr lang="en-US" sz="1800" b="0" i="0" kern="1200" dirty="0" err="1"/>
            <a:t>registre</a:t>
          </a:r>
          <a:r>
            <a:rPr lang="en-US" sz="1800" b="0" i="0" kern="1200" dirty="0"/>
            <a:t>.</a:t>
          </a:r>
        </a:p>
        <a:p>
          <a:pPr marL="0" lvl="0" indent="0" algn="l" defTabSz="800100">
            <a:lnSpc>
              <a:spcPct val="90000"/>
            </a:lnSpc>
            <a:spcBef>
              <a:spcPct val="0"/>
            </a:spcBef>
            <a:spcAft>
              <a:spcPct val="35000"/>
            </a:spcAft>
            <a:buNone/>
          </a:pPr>
          <a:r>
            <a:rPr lang="en-US" sz="1800" b="0" i="0" kern="1200" dirty="0" err="1"/>
            <a:t>Fjern</a:t>
          </a:r>
          <a:r>
            <a:rPr lang="en-US" sz="1800" b="0" i="0" kern="1200" dirty="0"/>
            <a:t> </a:t>
          </a:r>
          <a:r>
            <a:rPr lang="en-US" sz="1800" b="0" i="0" kern="1200" dirty="0" err="1"/>
            <a:t>betegnelsen</a:t>
          </a:r>
          <a:r>
            <a:rPr lang="en-US" sz="1800" b="0" i="0" kern="1200" dirty="0"/>
            <a:t> “ghetto” </a:t>
          </a:r>
          <a:r>
            <a:rPr lang="en-US" sz="1800" b="0" i="0" kern="1200" dirty="0" err="1"/>
            <a:t>til</a:t>
          </a:r>
          <a:r>
            <a:rPr lang="en-US" sz="1800" b="0" i="0" kern="1200" dirty="0"/>
            <a:t> </a:t>
          </a:r>
          <a:r>
            <a:rPr lang="en-US" sz="1800" b="0" i="0" kern="1200" dirty="0" err="1"/>
            <a:t>boligområder</a:t>
          </a:r>
          <a:r>
            <a:rPr lang="en-US" sz="1800" b="0" i="0" kern="1200" dirty="0"/>
            <a:t> med mange </a:t>
          </a:r>
          <a:r>
            <a:rPr lang="en-US" sz="1800" b="0" i="0" kern="1200" dirty="0" err="1"/>
            <a:t>familier</a:t>
          </a:r>
          <a:r>
            <a:rPr lang="en-US" sz="1800" b="0" i="0" kern="1200" dirty="0"/>
            <a:t> med </a:t>
          </a:r>
          <a:r>
            <a:rPr lang="en-US" sz="1800" b="0" i="0" kern="1200" dirty="0" err="1"/>
            <a:t>anden</a:t>
          </a:r>
          <a:r>
            <a:rPr lang="en-US" sz="1800" b="0" i="0" kern="1200" dirty="0"/>
            <a:t> </a:t>
          </a:r>
          <a:r>
            <a:rPr lang="en-US" sz="1800" b="0" i="0" kern="1200" dirty="0" err="1"/>
            <a:t>etnisk</a:t>
          </a:r>
          <a:r>
            <a:rPr lang="en-US" sz="1800" b="0" i="0" kern="1200" dirty="0"/>
            <a:t> </a:t>
          </a:r>
          <a:r>
            <a:rPr lang="en-US" sz="1800" b="0" i="0" kern="1200" dirty="0" err="1"/>
            <a:t>baggrund</a:t>
          </a:r>
          <a:r>
            <a:rPr lang="en-US" sz="1800" b="0" i="0" kern="1200" dirty="0"/>
            <a:t> end </a:t>
          </a:r>
          <a:r>
            <a:rPr lang="en-US" sz="1800" b="0" i="0" kern="1200" dirty="0" err="1"/>
            <a:t>dansk</a:t>
          </a:r>
          <a:r>
            <a:rPr lang="en-US" sz="1800" b="0" i="0" kern="1200" dirty="0"/>
            <a:t>. Etc.</a:t>
          </a:r>
        </a:p>
      </dsp:txBody>
      <dsp:txXfrm>
        <a:off x="0" y="2732786"/>
        <a:ext cx="6168914" cy="2565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25C84-738C-4DB0-A548-DEB4878BA016}">
      <dsp:nvSpPr>
        <dsp:cNvPr id="0" name=""/>
        <dsp:cNvSpPr/>
      </dsp:nvSpPr>
      <dsp:spPr>
        <a:xfrm>
          <a:off x="3217" y="478916"/>
          <a:ext cx="2552477" cy="15314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Tildækningsforbud = Burkalov/ indvandrerkvinder</a:t>
          </a:r>
          <a:endParaRPr lang="en-US" sz="2100" kern="1200"/>
        </a:p>
      </dsp:txBody>
      <dsp:txXfrm>
        <a:off x="3217" y="478916"/>
        <a:ext cx="2552477" cy="1531486"/>
      </dsp:txXfrm>
    </dsp:sp>
    <dsp:sp modelId="{DDF5B9DF-70AC-4ACA-B3DD-9A51D28D1C4D}">
      <dsp:nvSpPr>
        <dsp:cNvPr id="0" name=""/>
        <dsp:cNvSpPr/>
      </dsp:nvSpPr>
      <dsp:spPr>
        <a:xfrm>
          <a:off x="2810943" y="478916"/>
          <a:ext cx="2552477" cy="1531486"/>
        </a:xfrm>
        <a:prstGeom prst="rect">
          <a:avLst/>
        </a:prstGeom>
        <a:solidFill>
          <a:schemeClr val="accent2">
            <a:hueOff val="-66658"/>
            <a:satOff val="-8064"/>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Parallelsamfund= Ghettolister / max 30% indvandrerfamilier</a:t>
          </a:r>
          <a:endParaRPr lang="en-US" sz="2100" kern="1200"/>
        </a:p>
      </dsp:txBody>
      <dsp:txXfrm>
        <a:off x="2810943" y="478916"/>
        <a:ext cx="2552477" cy="1531486"/>
      </dsp:txXfrm>
    </dsp:sp>
    <dsp:sp modelId="{20F04EE4-A531-4663-8E3C-238AC930EB90}">
      <dsp:nvSpPr>
        <dsp:cNvPr id="0" name=""/>
        <dsp:cNvSpPr/>
      </dsp:nvSpPr>
      <dsp:spPr>
        <a:xfrm>
          <a:off x="5618668" y="478916"/>
          <a:ext cx="2552477" cy="1531486"/>
        </a:xfrm>
        <a:prstGeom prst="rect">
          <a:avLst/>
        </a:prstGeom>
        <a:solidFill>
          <a:schemeClr val="accent2">
            <a:hueOff val="-133315"/>
            <a:satOff val="-16128"/>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Utryghed = indvandrerdrenge</a:t>
          </a:r>
          <a:endParaRPr lang="en-US" sz="2100" kern="1200"/>
        </a:p>
      </dsp:txBody>
      <dsp:txXfrm>
        <a:off x="5618668" y="478916"/>
        <a:ext cx="2552477" cy="1531486"/>
      </dsp:txXfrm>
    </dsp:sp>
    <dsp:sp modelId="{CB932367-EDB2-4559-93D7-DB698556ADD5}">
      <dsp:nvSpPr>
        <dsp:cNvPr id="0" name=""/>
        <dsp:cNvSpPr/>
      </dsp:nvSpPr>
      <dsp:spPr>
        <a:xfrm>
          <a:off x="8426394" y="478916"/>
          <a:ext cx="2552477" cy="1531486"/>
        </a:xfrm>
        <a:prstGeom prst="rect">
          <a:avLst/>
        </a:prstGeom>
        <a:solidFill>
          <a:schemeClr val="accent2">
            <a:hueOff val="-199973"/>
            <a:satOff val="-24193"/>
            <a:lumOff val="-1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Kriminalitet= indvandrere</a:t>
          </a:r>
          <a:endParaRPr lang="en-US" sz="2100" kern="1200"/>
        </a:p>
      </dsp:txBody>
      <dsp:txXfrm>
        <a:off x="8426394" y="478916"/>
        <a:ext cx="2552477" cy="1531486"/>
      </dsp:txXfrm>
    </dsp:sp>
    <dsp:sp modelId="{4A750C13-106A-4479-9DF0-4321EA607A26}">
      <dsp:nvSpPr>
        <dsp:cNvPr id="0" name=""/>
        <dsp:cNvSpPr/>
      </dsp:nvSpPr>
      <dsp:spPr>
        <a:xfrm>
          <a:off x="1407080" y="2265651"/>
          <a:ext cx="2552477" cy="1531486"/>
        </a:xfrm>
        <a:prstGeom prst="rect">
          <a:avLst/>
        </a:prstGeom>
        <a:solidFill>
          <a:schemeClr val="accent2">
            <a:hueOff val="-266630"/>
            <a:satOff val="-32257"/>
            <a:lumOff val="-1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Voldtægt= indvandrere</a:t>
          </a:r>
          <a:endParaRPr lang="en-US" sz="2100" kern="1200"/>
        </a:p>
      </dsp:txBody>
      <dsp:txXfrm>
        <a:off x="1407080" y="2265651"/>
        <a:ext cx="2552477" cy="1531486"/>
      </dsp:txXfrm>
    </dsp:sp>
    <dsp:sp modelId="{37D75363-DA64-4501-B08E-979487774C13}">
      <dsp:nvSpPr>
        <dsp:cNvPr id="0" name=""/>
        <dsp:cNvSpPr/>
      </dsp:nvSpPr>
      <dsp:spPr>
        <a:xfrm>
          <a:off x="4214806" y="2265651"/>
          <a:ext cx="2552477" cy="1531486"/>
        </a:xfrm>
        <a:prstGeom prst="rect">
          <a:avLst/>
        </a:prstGeom>
        <a:solidFill>
          <a:schemeClr val="accent2">
            <a:hueOff val="-333288"/>
            <a:satOff val="-40321"/>
            <a:lumOff val="-1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Arbejdsløshed= indvandrerkvinder</a:t>
          </a:r>
          <a:endParaRPr lang="en-US" sz="2100" kern="1200"/>
        </a:p>
      </dsp:txBody>
      <dsp:txXfrm>
        <a:off x="4214806" y="2265651"/>
        <a:ext cx="2552477" cy="1531486"/>
      </dsp:txXfrm>
    </dsp:sp>
    <dsp:sp modelId="{B0C5B954-806B-4A5A-B058-B301D83E4B8F}">
      <dsp:nvSpPr>
        <dsp:cNvPr id="0" name=""/>
        <dsp:cNvSpPr/>
      </dsp:nvSpPr>
      <dsp:spPr>
        <a:xfrm>
          <a:off x="7022531" y="2265651"/>
          <a:ext cx="2552477" cy="1531486"/>
        </a:xfrm>
        <a:prstGeom prst="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a:t>Tvangsfjernelse af børn= indvandrerfamilier</a:t>
          </a:r>
          <a:endParaRPr lang="en-US" sz="2100" kern="1200"/>
        </a:p>
      </dsp:txBody>
      <dsp:txXfrm>
        <a:off x="7022531" y="2265651"/>
        <a:ext cx="2552477" cy="15314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7:48.891"/>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13.142"/>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14.283"/>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15.548"/>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20.689"/>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21.376"/>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38.346"/>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1,'0'4,"0"0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0T17:39:38.987"/>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4/18/2021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412461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9360052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76410787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1906150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97007738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90093939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61349452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29045525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25597205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5899214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4/18/2021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3402074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4/18/2021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372315793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795" r:id="rId6"/>
    <p:sldLayoutId id="2147483791" r:id="rId7"/>
    <p:sldLayoutId id="2147483792" r:id="rId8"/>
    <p:sldLayoutId id="2147483793" r:id="rId9"/>
    <p:sldLayoutId id="2147483794" r:id="rId10"/>
    <p:sldLayoutId id="2147483796" r:id="rId11"/>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7.xml"/><Relationship Id="rId3" Type="http://schemas.openxmlformats.org/officeDocument/2006/relationships/diagramLayout" Target="../diagrams/layout1.xml"/><Relationship Id="rId7" Type="http://schemas.openxmlformats.org/officeDocument/2006/relationships/customXml" Target="../ink/ink2.xml"/><Relationship Id="rId12" Type="http://schemas.openxmlformats.org/officeDocument/2006/relationships/customXml" Target="../ink/ink6.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5.xml"/><Relationship Id="rId5" Type="http://schemas.openxmlformats.org/officeDocument/2006/relationships/diagramColors" Target="../diagrams/colors1.xml"/><Relationship Id="rId10" Type="http://schemas.openxmlformats.org/officeDocument/2006/relationships/customXml" Target="../ink/ink4.xml"/><Relationship Id="rId4" Type="http://schemas.openxmlformats.org/officeDocument/2006/relationships/diagramQuickStyle" Target="../diagrams/quickStyle1.xml"/><Relationship Id="rId9" Type="http://schemas.openxmlformats.org/officeDocument/2006/relationships/customXml" Target="../ink/ink3.xml"/><Relationship Id="rId14" Type="http://schemas.openxmlformats.org/officeDocument/2006/relationships/customXml" Target="../ink/ink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0"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1" name="Freeform: Shape 20">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Freeform: Shape 21">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9B9C8366-9DBB-45B6-8E69-0AF97FAAE031}"/>
              </a:ext>
            </a:extLst>
          </p:cNvPr>
          <p:cNvSpPr>
            <a:spLocks noGrp="1"/>
          </p:cNvSpPr>
          <p:nvPr>
            <p:ph type="ctrTitle"/>
          </p:nvPr>
        </p:nvSpPr>
        <p:spPr>
          <a:xfrm>
            <a:off x="1090118" y="1884459"/>
            <a:ext cx="5047923" cy="2910178"/>
          </a:xfrm>
        </p:spPr>
        <p:txBody>
          <a:bodyPr anchor="b">
            <a:noAutofit/>
          </a:bodyPr>
          <a:lstStyle/>
          <a:p>
            <a:pPr algn="l"/>
            <a:br>
              <a:rPr lang="da-DK" sz="5400" dirty="0"/>
            </a:br>
            <a:br>
              <a:rPr lang="da-DK" sz="5400" dirty="0"/>
            </a:br>
            <a:br>
              <a:rPr lang="da-DK" sz="5400" dirty="0"/>
            </a:br>
            <a:br>
              <a:rPr lang="da-DK" sz="5400" dirty="0"/>
            </a:br>
            <a:br>
              <a:rPr lang="da-DK" sz="5400" dirty="0"/>
            </a:br>
            <a:br>
              <a:rPr lang="da-DK" sz="5400" dirty="0"/>
            </a:br>
            <a:br>
              <a:rPr lang="da-DK" sz="5400" dirty="0"/>
            </a:br>
            <a:br>
              <a:rPr lang="da-DK" sz="5400" dirty="0"/>
            </a:br>
            <a:br>
              <a:rPr lang="da-DK" sz="5400" dirty="0"/>
            </a:br>
            <a:br>
              <a:rPr lang="da-DK" sz="5400" dirty="0"/>
            </a:br>
            <a:br>
              <a:rPr lang="da-DK" sz="3600" dirty="0">
                <a:solidFill>
                  <a:srgbClr val="201449"/>
                </a:solidFill>
              </a:rPr>
            </a:br>
            <a:br>
              <a:rPr lang="da-DK" sz="3600" dirty="0">
                <a:solidFill>
                  <a:srgbClr val="201449"/>
                </a:solidFill>
              </a:rPr>
            </a:br>
            <a:br>
              <a:rPr lang="da-DK" sz="3600" dirty="0">
                <a:solidFill>
                  <a:srgbClr val="201449"/>
                </a:solidFill>
              </a:rPr>
            </a:br>
            <a:br>
              <a:rPr lang="da-DK" sz="3600" dirty="0">
                <a:solidFill>
                  <a:srgbClr val="201449"/>
                </a:solidFill>
              </a:rPr>
            </a:br>
            <a:br>
              <a:rPr lang="da-DK" sz="3600" dirty="0">
                <a:solidFill>
                  <a:srgbClr val="201449"/>
                </a:solidFill>
              </a:rPr>
            </a:br>
            <a:br>
              <a:rPr lang="da-DK" sz="2800" dirty="0">
                <a:solidFill>
                  <a:srgbClr val="201449"/>
                </a:solidFill>
              </a:rPr>
            </a:br>
            <a:br>
              <a:rPr lang="da-DK" sz="2800" dirty="0">
                <a:solidFill>
                  <a:srgbClr val="201449"/>
                </a:solidFill>
              </a:rPr>
            </a:br>
            <a:r>
              <a:rPr lang="da-DK" sz="4800" dirty="0">
                <a:solidFill>
                  <a:srgbClr val="201449"/>
                </a:solidFill>
              </a:rPr>
              <a:t>Aldrig mere nazisme</a:t>
            </a:r>
            <a:br>
              <a:rPr lang="da-DK" sz="4800" dirty="0">
                <a:solidFill>
                  <a:srgbClr val="201449"/>
                </a:solidFill>
              </a:rPr>
            </a:br>
            <a:r>
              <a:rPr lang="da-DK" sz="3600" dirty="0">
                <a:solidFill>
                  <a:srgbClr val="201449"/>
                </a:solidFill>
              </a:rPr>
              <a:t>Aldrig mere en 9. april</a:t>
            </a:r>
            <a:r>
              <a:rPr lang="da-DK" sz="4800" dirty="0">
                <a:solidFill>
                  <a:srgbClr val="201449"/>
                </a:solidFill>
              </a:rPr>
              <a:t>.</a:t>
            </a:r>
            <a:br>
              <a:rPr lang="da-DK" sz="4800" dirty="0"/>
            </a:br>
            <a:endParaRPr lang="da-DK" sz="4800" dirty="0"/>
          </a:p>
        </p:txBody>
      </p:sp>
      <p:sp>
        <p:nvSpPr>
          <p:cNvPr id="3" name="Undertitel 2">
            <a:extLst>
              <a:ext uri="{FF2B5EF4-FFF2-40B4-BE49-F238E27FC236}">
                <a16:creationId xmlns:a16="http://schemas.microsoft.com/office/drawing/2014/main" id="{819E3C42-C01B-44B9-89FC-D7926F0CDDCD}"/>
              </a:ext>
            </a:extLst>
          </p:cNvPr>
          <p:cNvSpPr>
            <a:spLocks noGrp="1"/>
          </p:cNvSpPr>
          <p:nvPr>
            <p:ph type="subTitle" idx="1"/>
          </p:nvPr>
        </p:nvSpPr>
        <p:spPr>
          <a:xfrm>
            <a:off x="1012785" y="4042383"/>
            <a:ext cx="5132387" cy="2086707"/>
          </a:xfrm>
        </p:spPr>
        <p:txBody>
          <a:bodyPr anchor="t">
            <a:normAutofit/>
          </a:bodyPr>
          <a:lstStyle/>
          <a:p>
            <a:pPr algn="l"/>
            <a:r>
              <a:rPr lang="da-DK" sz="2200" dirty="0"/>
              <a:t>Aldrig mere fangelejre til religiøse og politiske modstandere</a:t>
            </a:r>
          </a:p>
          <a:p>
            <a:pPr algn="l"/>
            <a:r>
              <a:rPr lang="da-DK" sz="2200" dirty="0"/>
              <a:t>Aldrig mere fangelejre for etniske grupper, som man ikke ønsker i sit land. Aldrig mere racisme.</a:t>
            </a:r>
          </a:p>
          <a:p>
            <a:pPr algn="l"/>
            <a:endParaRPr lang="da-DK" sz="2200" dirty="0"/>
          </a:p>
          <a:p>
            <a:pPr algn="l"/>
            <a:endParaRPr lang="da-DK" sz="2200" dirty="0"/>
          </a:p>
          <a:p>
            <a:pPr algn="l"/>
            <a:endParaRPr lang="da-DK" sz="2200" dirty="0"/>
          </a:p>
        </p:txBody>
      </p:sp>
      <p:pic>
        <p:nvPicPr>
          <p:cNvPr id="4" name="Picture 3" descr="Abstrakt orange og rød bokeh">
            <a:extLst>
              <a:ext uri="{FF2B5EF4-FFF2-40B4-BE49-F238E27FC236}">
                <a16:creationId xmlns:a16="http://schemas.microsoft.com/office/drawing/2014/main" id="{52DFA2F3-5903-4754-8944-FA6548316456}"/>
              </a:ext>
            </a:extLst>
          </p:cNvPr>
          <p:cNvPicPr>
            <a:picLocks noChangeAspect="1"/>
          </p:cNvPicPr>
          <p:nvPr/>
        </p:nvPicPr>
        <p:blipFill rotWithShape="1">
          <a:blip r:embed="rId2"/>
          <a:srcRect l="24123" r="9125"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0"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1" name="Freeform: Shape 30">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2"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4" name="Freeform: Shape 33">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3" name="Freeform: Shape 32">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43" name="Straight Connector 42">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592241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Rectangle 45">
            <a:extLst>
              <a:ext uri="{FF2B5EF4-FFF2-40B4-BE49-F238E27FC236}">
                <a16:creationId xmlns:a16="http://schemas.microsoft.com/office/drawing/2014/main" id="{FBFC6891-CBA5-427E-98AC-BF56BB033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el 1">
            <a:extLst>
              <a:ext uri="{FF2B5EF4-FFF2-40B4-BE49-F238E27FC236}">
                <a16:creationId xmlns:a16="http://schemas.microsoft.com/office/drawing/2014/main" id="{DD737B6C-8C8C-4A27-8D30-161060718562}"/>
              </a:ext>
            </a:extLst>
          </p:cNvPr>
          <p:cNvSpPr>
            <a:spLocks noGrp="1"/>
          </p:cNvSpPr>
          <p:nvPr>
            <p:ph type="title"/>
          </p:nvPr>
        </p:nvSpPr>
        <p:spPr>
          <a:xfrm>
            <a:off x="1198181" y="4186123"/>
            <a:ext cx="4795282" cy="1933389"/>
          </a:xfrm>
        </p:spPr>
        <p:txBody>
          <a:bodyPr anchor="ctr">
            <a:normAutofit/>
          </a:bodyPr>
          <a:lstStyle/>
          <a:p>
            <a:pPr>
              <a:lnSpc>
                <a:spcPct val="90000"/>
              </a:lnSpc>
            </a:pPr>
            <a:r>
              <a:rPr lang="da-DK" dirty="0"/>
              <a:t>Nazisme på Christiansborg Slotsplads i 2014</a:t>
            </a:r>
          </a:p>
        </p:txBody>
      </p:sp>
      <p:grpSp>
        <p:nvGrpSpPr>
          <p:cNvPr id="48" name="Bottom Right">
            <a:extLst>
              <a:ext uri="{FF2B5EF4-FFF2-40B4-BE49-F238E27FC236}">
                <a16:creationId xmlns:a16="http://schemas.microsoft.com/office/drawing/2014/main" id="{4CD73DBB-9AC8-4BE7-AA43-995A7495D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9" name="Freeform: Shape 48">
              <a:extLst>
                <a:ext uri="{FF2B5EF4-FFF2-40B4-BE49-F238E27FC236}">
                  <a16:creationId xmlns:a16="http://schemas.microsoft.com/office/drawing/2014/main" id="{512DE672-70F7-4637-B2FF-2FA41F0B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0" name="Graphic 157">
              <a:extLst>
                <a:ext uri="{FF2B5EF4-FFF2-40B4-BE49-F238E27FC236}">
                  <a16:creationId xmlns:a16="http://schemas.microsoft.com/office/drawing/2014/main" id="{DD2F0317-76EA-414D-B393-F8B40F19C7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2" name="Freeform: Shape 51">
                <a:extLst>
                  <a:ext uri="{FF2B5EF4-FFF2-40B4-BE49-F238E27FC236}">
                    <a16:creationId xmlns:a16="http://schemas.microsoft.com/office/drawing/2014/main" id="{7EDD0BAA-CF8C-4BEE-8C35-300AF2017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935A65F3-B3C8-4CC6-BA1A-035AEA210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F0B2B25A-CE08-484B-B756-77C69C3B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C6F5E584-459A-4F39-9F69-43177D7D6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A96BF44-ED00-4109-9F2F-65716299D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8C01C93-49E2-4D91-BD01-E1E20675B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E961950D-1C40-4BA8-9CCE-D8E2C0AB9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1" name="Freeform: Shape 50">
              <a:extLst>
                <a:ext uri="{FF2B5EF4-FFF2-40B4-BE49-F238E27FC236}">
                  <a16:creationId xmlns:a16="http://schemas.microsoft.com/office/drawing/2014/main" id="{C934D714-BCAF-4495-A9AD-F66AC5794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ladsholder til indhold 8" descr="Et billede, der indeholder person, udendørs, personer, stående&#10;&#10;Automatisk genereret beskrivelse">
            <a:extLst>
              <a:ext uri="{FF2B5EF4-FFF2-40B4-BE49-F238E27FC236}">
                <a16:creationId xmlns:a16="http://schemas.microsoft.com/office/drawing/2014/main" id="{7BE57B37-679F-4A85-BC1E-DD02473B5D18}"/>
              </a:ext>
            </a:extLst>
          </p:cNvPr>
          <p:cNvPicPr>
            <a:picLocks noChangeAspect="1"/>
          </p:cNvPicPr>
          <p:nvPr/>
        </p:nvPicPr>
        <p:blipFill rotWithShape="1">
          <a:blip r:embed="rId2">
            <a:extLst>
              <a:ext uri="{28A0092B-C50C-407E-A947-70E740481C1C}">
                <a14:useLocalDpi xmlns:a14="http://schemas.microsoft.com/office/drawing/2010/main" val="0"/>
              </a:ext>
            </a:extLst>
          </a:blip>
          <a:srcRect t="24012" b="25899"/>
          <a:stretch/>
        </p:blipFill>
        <p:spPr>
          <a:xfrm>
            <a:off x="142311" y="166574"/>
            <a:ext cx="11812017" cy="3919684"/>
          </a:xfrm>
          <a:prstGeom prst="rect">
            <a:avLst/>
          </a:prstGeom>
        </p:spPr>
      </p:pic>
      <p:grpSp>
        <p:nvGrpSpPr>
          <p:cNvPr id="60" name="Top Left">
            <a:extLst>
              <a:ext uri="{FF2B5EF4-FFF2-40B4-BE49-F238E27FC236}">
                <a16:creationId xmlns:a16="http://schemas.microsoft.com/office/drawing/2014/main" id="{AAFDD3F2-C28D-4186-A9F0-DA324412D5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61" name="Freeform: Shape 60">
              <a:extLst>
                <a:ext uri="{FF2B5EF4-FFF2-40B4-BE49-F238E27FC236}">
                  <a16:creationId xmlns:a16="http://schemas.microsoft.com/office/drawing/2014/main" id="{D5302C02-0D50-4BBD-8410-674BE02F9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F8C7FBB7-D7DF-46D6-80AF-EA374C31A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806BD1F9-BA15-455A-AC80-3E40C5B6A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5AD4DC37-4D5F-4CFC-B64A-ACA7ED692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82A0B918-ED2A-45A5-9247-67750B3D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3775DAE7-4E0F-4B22-BDD1-4B3F35357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F80A3A5C-7609-4229-8E65-17AD785E3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13" name="Content Placeholder 12">
            <a:extLst>
              <a:ext uri="{FF2B5EF4-FFF2-40B4-BE49-F238E27FC236}">
                <a16:creationId xmlns:a16="http://schemas.microsoft.com/office/drawing/2014/main" id="{6F6E86F6-9E63-4EFB-B23D-083188424459}"/>
              </a:ext>
            </a:extLst>
          </p:cNvPr>
          <p:cNvSpPr>
            <a:spLocks noGrp="1"/>
          </p:cNvSpPr>
          <p:nvPr>
            <p:ph idx="1"/>
          </p:nvPr>
        </p:nvSpPr>
        <p:spPr>
          <a:xfrm>
            <a:off x="6195372" y="4088049"/>
            <a:ext cx="4977905" cy="2031475"/>
          </a:xfrm>
        </p:spPr>
        <p:txBody>
          <a:bodyPr anchor="ctr">
            <a:normAutofit/>
          </a:bodyPr>
          <a:lstStyle/>
          <a:p>
            <a:r>
              <a:rPr lang="en-US" sz="1800" b="1" dirty="0"/>
              <a:t>I </a:t>
            </a:r>
            <a:r>
              <a:rPr lang="en-US" sz="1800" b="1" dirty="0" err="1"/>
              <a:t>ytringsfrihedens</a:t>
            </a:r>
            <a:r>
              <a:rPr lang="en-US" sz="1800" b="1" dirty="0"/>
              <a:t> </a:t>
            </a:r>
            <a:r>
              <a:rPr lang="en-US" sz="1800" b="1" dirty="0" err="1"/>
              <a:t>navn</a:t>
            </a:r>
            <a:endParaRPr lang="en-US" sz="1800" b="1" dirty="0"/>
          </a:p>
          <a:p>
            <a:r>
              <a:rPr lang="en-US" sz="1800" dirty="0" err="1"/>
              <a:t>Nynazister</a:t>
            </a:r>
            <a:r>
              <a:rPr lang="en-US" sz="1800" dirty="0"/>
              <a:t> </a:t>
            </a:r>
            <a:r>
              <a:rPr lang="en-US" sz="1800" dirty="0" err="1"/>
              <a:t>bakket</a:t>
            </a:r>
            <a:r>
              <a:rPr lang="en-US" sz="1800" dirty="0"/>
              <a:t> op I </a:t>
            </a:r>
            <a:r>
              <a:rPr lang="en-US" sz="1800" dirty="0" err="1"/>
              <a:t>deres</a:t>
            </a:r>
            <a:r>
              <a:rPr lang="en-US" sz="1800" dirty="0"/>
              <a:t> ret </a:t>
            </a:r>
            <a:r>
              <a:rPr lang="en-US" sz="1800" dirty="0" err="1"/>
              <a:t>til</a:t>
            </a:r>
            <a:r>
              <a:rPr lang="en-US" sz="1800" dirty="0"/>
              <a:t> </a:t>
            </a:r>
            <a:r>
              <a:rPr lang="en-US" sz="1800" dirty="0" err="1"/>
              <a:t>radikaliserende</a:t>
            </a:r>
            <a:r>
              <a:rPr lang="en-US" sz="1800" dirty="0"/>
              <a:t> </a:t>
            </a:r>
            <a:r>
              <a:rPr lang="en-US" sz="1800" dirty="0" err="1"/>
              <a:t>og</a:t>
            </a:r>
            <a:r>
              <a:rPr lang="en-US" sz="1800" dirty="0"/>
              <a:t> </a:t>
            </a:r>
            <a:r>
              <a:rPr lang="en-US" sz="1800" dirty="0" err="1"/>
              <a:t>ekstreme</a:t>
            </a:r>
            <a:r>
              <a:rPr lang="en-US" sz="1800" dirty="0"/>
              <a:t> </a:t>
            </a:r>
            <a:r>
              <a:rPr lang="en-US" sz="1800" dirty="0" err="1"/>
              <a:t>racistiske</a:t>
            </a:r>
            <a:r>
              <a:rPr lang="en-US" sz="1800" dirty="0"/>
              <a:t> </a:t>
            </a:r>
            <a:r>
              <a:rPr lang="en-US" sz="1800" dirty="0" err="1"/>
              <a:t>ytringer</a:t>
            </a:r>
            <a:r>
              <a:rPr lang="en-US" sz="1800" dirty="0"/>
              <a:t> om </a:t>
            </a:r>
            <a:r>
              <a:rPr lang="en-US" sz="1800" dirty="0" err="1"/>
              <a:t>flygtninge</a:t>
            </a:r>
            <a:r>
              <a:rPr lang="en-US" sz="1800" dirty="0"/>
              <a:t> </a:t>
            </a:r>
            <a:r>
              <a:rPr lang="en-US" sz="1800" dirty="0" err="1"/>
              <a:t>og</a:t>
            </a:r>
            <a:r>
              <a:rPr lang="en-US" sz="1800" dirty="0"/>
              <a:t> </a:t>
            </a:r>
            <a:r>
              <a:rPr lang="en-US" sz="1800" dirty="0" err="1"/>
              <a:t>indvandrere</a:t>
            </a:r>
            <a:r>
              <a:rPr lang="en-US" sz="1800" dirty="0"/>
              <a:t>. </a:t>
            </a:r>
          </a:p>
        </p:txBody>
      </p:sp>
    </p:spTree>
    <p:extLst>
      <p:ext uri="{BB962C8B-B14F-4D97-AF65-F5344CB8AC3E}">
        <p14:creationId xmlns:p14="http://schemas.microsoft.com/office/powerpoint/2010/main" val="22863008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8" name="Rectangle 12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0"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1" name="Freeform: Shape 130">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2" name="Freeform: Shape 131">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4" name="Freeform: Shape 133">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35" name="Freeform: Shape 134">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6" name="Freeform: Shape 135">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37" name="Freeform: Shape 136">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38" name="Freeform: Shape 137">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4395C13C-F9BD-4C97-94C4-4EDDEBB56604}"/>
              </a:ext>
            </a:extLst>
          </p:cNvPr>
          <p:cNvSpPr>
            <a:spLocks noGrp="1"/>
          </p:cNvSpPr>
          <p:nvPr>
            <p:ph type="title"/>
          </p:nvPr>
        </p:nvSpPr>
        <p:spPr>
          <a:xfrm>
            <a:off x="763325" y="553252"/>
            <a:ext cx="5588169" cy="1664573"/>
          </a:xfrm>
        </p:spPr>
        <p:style>
          <a:lnRef idx="2">
            <a:schemeClr val="dk1"/>
          </a:lnRef>
          <a:fillRef idx="1">
            <a:schemeClr val="lt1"/>
          </a:fillRef>
          <a:effectRef idx="0">
            <a:schemeClr val="dk1"/>
          </a:effectRef>
          <a:fontRef idx="minor">
            <a:schemeClr val="dk1"/>
          </a:fontRef>
        </p:style>
        <p:txBody>
          <a:bodyPr>
            <a:normAutofit/>
          </a:bodyPr>
          <a:lstStyle/>
          <a:p>
            <a:r>
              <a:rPr lang="da-DK" b="1" dirty="0"/>
              <a:t>Racisme på Christiansborg</a:t>
            </a:r>
          </a:p>
        </p:txBody>
      </p:sp>
      <p:sp>
        <p:nvSpPr>
          <p:cNvPr id="9" name="Content Placeholder 8">
            <a:extLst>
              <a:ext uri="{FF2B5EF4-FFF2-40B4-BE49-F238E27FC236}">
                <a16:creationId xmlns:a16="http://schemas.microsoft.com/office/drawing/2014/main" id="{9C3C12AE-D162-4643-B321-A5EAB26BEE2B}"/>
              </a:ext>
            </a:extLst>
          </p:cNvPr>
          <p:cNvSpPr>
            <a:spLocks noGrp="1"/>
          </p:cNvSpPr>
          <p:nvPr>
            <p:ph idx="1"/>
          </p:nvPr>
        </p:nvSpPr>
        <p:spPr>
          <a:xfrm>
            <a:off x="407779" y="2349172"/>
            <a:ext cx="5943715" cy="4222731"/>
          </a:xfrm>
        </p:spPr>
        <p:txBody>
          <a:bodyPr>
            <a:normAutofit fontScale="77500" lnSpcReduction="20000"/>
          </a:bodyPr>
          <a:lstStyle/>
          <a:p>
            <a:r>
              <a:rPr lang="en-US" sz="2100" dirty="0"/>
              <a:t>DF, Morten Messerschmidt, </a:t>
            </a:r>
            <a:r>
              <a:rPr lang="da-DK" sz="2100" dirty="0"/>
              <a:t>A</a:t>
            </a:r>
            <a:r>
              <a:rPr lang="en-US" sz="2100" dirty="0"/>
              <a:t>“</a:t>
            </a:r>
            <a:r>
              <a:rPr lang="da-DK" sz="2100" dirty="0"/>
              <a:t>Folketinget fremover skal kende indfødsretsansøgeres religion”. pril 2021</a:t>
            </a:r>
            <a:endParaRPr lang="en-US" sz="2100" dirty="0">
              <a:highlight>
                <a:srgbClr val="FFFF00"/>
              </a:highlight>
            </a:endParaRPr>
          </a:p>
          <a:p>
            <a:r>
              <a:rPr lang="en-US" sz="2100" dirty="0"/>
              <a:t>Nye </a:t>
            </a:r>
            <a:r>
              <a:rPr lang="en-US" sz="2100" dirty="0" err="1"/>
              <a:t>Borgerlige</a:t>
            </a:r>
            <a:r>
              <a:rPr lang="en-US" sz="2100" dirty="0"/>
              <a:t>, Lars </a:t>
            </a:r>
            <a:r>
              <a:rPr lang="en-US" sz="2100" dirty="0" err="1"/>
              <a:t>Boje</a:t>
            </a:r>
            <a:r>
              <a:rPr lang="en-US" sz="2100" dirty="0"/>
              <a:t> “</a:t>
            </a:r>
            <a:r>
              <a:rPr lang="da-DK" sz="2100" dirty="0"/>
              <a:t>Afskaf racismeparagraffen den står i vejen for ytringsfriheden”. Marts 2021</a:t>
            </a:r>
          </a:p>
          <a:p>
            <a:r>
              <a:rPr lang="en-US" sz="2100" dirty="0" err="1"/>
              <a:t>Tidl</a:t>
            </a:r>
            <a:r>
              <a:rPr lang="en-US" sz="2100" dirty="0"/>
              <a:t>. </a:t>
            </a:r>
            <a:r>
              <a:rPr lang="en-US" sz="2100" dirty="0" err="1"/>
              <a:t>Venstre</a:t>
            </a:r>
            <a:r>
              <a:rPr lang="en-US" sz="2100" dirty="0"/>
              <a:t>, Inger </a:t>
            </a:r>
            <a:r>
              <a:rPr lang="en-US" sz="2100" dirty="0" err="1"/>
              <a:t>Støjbjerg</a:t>
            </a:r>
            <a:r>
              <a:rPr lang="en-US" sz="2100" dirty="0"/>
              <a:t> – “De </a:t>
            </a:r>
            <a:r>
              <a:rPr lang="en-US" sz="2100" dirty="0" err="1"/>
              <a:t>børn</a:t>
            </a:r>
            <a:r>
              <a:rPr lang="en-US" sz="2100" dirty="0"/>
              <a:t> </a:t>
            </a:r>
            <a:r>
              <a:rPr lang="en-US" sz="2100" dirty="0" err="1"/>
              <a:t>skal</a:t>
            </a:r>
            <a:r>
              <a:rPr lang="en-US" sz="2100" dirty="0"/>
              <a:t> </a:t>
            </a:r>
            <a:r>
              <a:rPr lang="en-US" sz="2100" dirty="0" err="1"/>
              <a:t>ikke</a:t>
            </a:r>
            <a:r>
              <a:rPr lang="en-US" sz="2100" dirty="0"/>
              <a:t> </a:t>
            </a:r>
            <a:r>
              <a:rPr lang="en-US" sz="2100" dirty="0" err="1"/>
              <a:t>hjem</a:t>
            </a:r>
            <a:r>
              <a:rPr lang="en-US" sz="2100" dirty="0"/>
              <a:t> – de er </a:t>
            </a:r>
            <a:r>
              <a:rPr lang="en-US" sz="2100" dirty="0" err="1"/>
              <a:t>hjemme</a:t>
            </a:r>
            <a:r>
              <a:rPr lang="en-US" sz="2100" dirty="0"/>
              <a:t>. </a:t>
            </a:r>
            <a:r>
              <a:rPr lang="en-US" sz="2100" dirty="0" err="1"/>
              <a:t>Lejren</a:t>
            </a:r>
            <a:r>
              <a:rPr lang="en-US" sz="2100" dirty="0"/>
              <a:t> er </a:t>
            </a:r>
            <a:r>
              <a:rPr lang="en-US" sz="2100" i="1" dirty="0" err="1"/>
              <a:t>deres</a:t>
            </a:r>
            <a:r>
              <a:rPr lang="en-US" sz="2100" i="1" dirty="0"/>
              <a:t> </a:t>
            </a:r>
            <a:r>
              <a:rPr lang="en-US" sz="2100" i="1" dirty="0" err="1"/>
              <a:t>hjem</a:t>
            </a:r>
            <a:r>
              <a:rPr lang="en-US" sz="2100" i="1" dirty="0"/>
              <a:t>” 2021</a:t>
            </a:r>
          </a:p>
          <a:p>
            <a:r>
              <a:rPr lang="en-US" sz="2100" dirty="0"/>
              <a:t>Nye </a:t>
            </a:r>
            <a:r>
              <a:rPr lang="en-US" sz="2100" dirty="0" err="1"/>
              <a:t>Borgerlige</a:t>
            </a:r>
            <a:r>
              <a:rPr lang="en-US" sz="2100" dirty="0"/>
              <a:t>, Pernille </a:t>
            </a:r>
            <a:r>
              <a:rPr lang="en-US" sz="2100" dirty="0" err="1"/>
              <a:t>Vermund</a:t>
            </a:r>
            <a:r>
              <a:rPr lang="en-US" sz="2100" dirty="0"/>
              <a:t>. “</a:t>
            </a:r>
            <a:r>
              <a:rPr lang="en-US" sz="2100" dirty="0" err="1"/>
              <a:t>Kriminelle</a:t>
            </a:r>
            <a:r>
              <a:rPr lang="en-US" sz="2100" dirty="0"/>
              <a:t>, </a:t>
            </a:r>
            <a:r>
              <a:rPr lang="en-US" sz="2100" dirty="0" err="1"/>
              <a:t>voldelige</a:t>
            </a:r>
            <a:r>
              <a:rPr lang="en-US" sz="2100" dirty="0"/>
              <a:t> </a:t>
            </a:r>
            <a:r>
              <a:rPr lang="en-US" sz="2100" dirty="0" err="1"/>
              <a:t>og</a:t>
            </a:r>
            <a:r>
              <a:rPr lang="en-US" sz="2100" dirty="0"/>
              <a:t> </a:t>
            </a:r>
            <a:r>
              <a:rPr lang="en-US" sz="2100" dirty="0" err="1"/>
              <a:t>svindlende</a:t>
            </a:r>
            <a:r>
              <a:rPr lang="en-US" sz="2100" dirty="0"/>
              <a:t> </a:t>
            </a:r>
            <a:r>
              <a:rPr lang="en-US" sz="2100" dirty="0" err="1"/>
              <a:t>udlændinge</a:t>
            </a:r>
            <a:r>
              <a:rPr lang="en-US" sz="2100" dirty="0"/>
              <a:t> </a:t>
            </a:r>
            <a:r>
              <a:rPr lang="en-US" sz="2100" dirty="0" err="1"/>
              <a:t>skal</a:t>
            </a:r>
            <a:r>
              <a:rPr lang="en-US" sz="2100" dirty="0"/>
              <a:t> </a:t>
            </a:r>
            <a:r>
              <a:rPr lang="en-US" sz="2100" dirty="0" err="1"/>
              <a:t>ud</a:t>
            </a:r>
            <a:r>
              <a:rPr lang="en-US" sz="2100" dirty="0"/>
              <a:t>.” dec. 2020 </a:t>
            </a:r>
          </a:p>
          <a:p>
            <a:r>
              <a:rPr lang="en-US" sz="2100" dirty="0" err="1"/>
              <a:t>Stram</a:t>
            </a:r>
            <a:r>
              <a:rPr lang="en-US" sz="2100" dirty="0"/>
              <a:t> </a:t>
            </a:r>
            <a:r>
              <a:rPr lang="en-US" sz="2100" dirty="0" err="1"/>
              <a:t>Kurs</a:t>
            </a:r>
            <a:r>
              <a:rPr lang="en-US" sz="2100" dirty="0"/>
              <a:t>: “Alle </a:t>
            </a:r>
            <a:r>
              <a:rPr lang="en-US" sz="2100" dirty="0" err="1"/>
              <a:t>muslimer</a:t>
            </a:r>
            <a:r>
              <a:rPr lang="en-US" sz="2100" dirty="0"/>
              <a:t> </a:t>
            </a:r>
            <a:r>
              <a:rPr lang="en-US" sz="2100" dirty="0" err="1"/>
              <a:t>skal</a:t>
            </a:r>
            <a:r>
              <a:rPr lang="en-US" sz="2100" dirty="0"/>
              <a:t> </a:t>
            </a:r>
            <a:r>
              <a:rPr lang="en-US" sz="2100" dirty="0" err="1"/>
              <a:t>sendes</a:t>
            </a:r>
            <a:r>
              <a:rPr lang="en-US" sz="2100" dirty="0"/>
              <a:t> </a:t>
            </a:r>
            <a:r>
              <a:rPr lang="en-US" sz="2100" dirty="0" err="1"/>
              <a:t>hjem</a:t>
            </a:r>
            <a:r>
              <a:rPr lang="en-US" sz="2100" dirty="0"/>
              <a:t>”. 2019</a:t>
            </a:r>
          </a:p>
          <a:p>
            <a:r>
              <a:rPr lang="en-US" sz="2100" dirty="0"/>
              <a:t>DF, </a:t>
            </a:r>
            <a:r>
              <a:rPr lang="en-US" sz="2100" dirty="0" err="1"/>
              <a:t>Cheanne</a:t>
            </a:r>
            <a:r>
              <a:rPr lang="en-US" sz="2100" dirty="0"/>
              <a:t> Nielsen “</a:t>
            </a:r>
            <a:r>
              <a:rPr lang="da-DK" sz="2100" dirty="0"/>
              <a:t>De sviner, de svindler, de stjæler, de voldtager og de dræber</a:t>
            </a:r>
            <a:r>
              <a:rPr lang="en-US" sz="2100" dirty="0"/>
              <a:t>” 2016</a:t>
            </a:r>
            <a:endParaRPr lang="en-US" sz="2100" dirty="0">
              <a:highlight>
                <a:srgbClr val="FFFF00"/>
              </a:highlight>
            </a:endParaRPr>
          </a:p>
          <a:p>
            <a:r>
              <a:rPr lang="en-US" sz="2100" dirty="0"/>
              <a:t>DF, Pia </a:t>
            </a:r>
            <a:r>
              <a:rPr lang="en-US" sz="2100" dirty="0" err="1"/>
              <a:t>Kjærsgaard</a:t>
            </a:r>
            <a:r>
              <a:rPr lang="en-US" sz="2100" dirty="0"/>
              <a:t> “</a:t>
            </a:r>
            <a:r>
              <a:rPr lang="en-US" sz="2100" i="1" dirty="0" err="1"/>
              <a:t>Kun</a:t>
            </a:r>
            <a:r>
              <a:rPr lang="en-US" sz="2100" i="1" dirty="0"/>
              <a:t> </a:t>
            </a:r>
            <a:r>
              <a:rPr lang="en-US" sz="2100" i="1" dirty="0" err="1"/>
              <a:t>een</a:t>
            </a:r>
            <a:r>
              <a:rPr lang="en-US" sz="2100" i="1" dirty="0"/>
              <a:t> civilization- </a:t>
            </a:r>
            <a:r>
              <a:rPr lang="en-US" sz="2100" i="1" dirty="0" err="1"/>
              <a:t>vores</a:t>
            </a:r>
            <a:r>
              <a:rPr lang="en-US" sz="2100" i="1" dirty="0"/>
              <a:t>”  2001</a:t>
            </a:r>
          </a:p>
          <a:p>
            <a:r>
              <a:rPr lang="en-US" sz="2100" dirty="0"/>
              <a:t>DNSB “</a:t>
            </a:r>
            <a:r>
              <a:rPr lang="en-US" sz="2100" dirty="0" err="1"/>
              <a:t>Danmark</a:t>
            </a:r>
            <a:r>
              <a:rPr lang="en-US" sz="2100" dirty="0"/>
              <a:t> for </a:t>
            </a:r>
            <a:r>
              <a:rPr lang="en-US" sz="2100" dirty="0" err="1"/>
              <a:t>danskerne</a:t>
            </a:r>
            <a:r>
              <a:rPr lang="en-US" sz="2100" dirty="0"/>
              <a:t> – </a:t>
            </a:r>
            <a:r>
              <a:rPr lang="en-US" sz="2100" dirty="0" err="1"/>
              <a:t>udlændinge</a:t>
            </a:r>
            <a:r>
              <a:rPr lang="en-US" sz="2100" dirty="0"/>
              <a:t> </a:t>
            </a:r>
            <a:r>
              <a:rPr lang="en-US" sz="2100" dirty="0" err="1"/>
              <a:t>ud</a:t>
            </a:r>
            <a:r>
              <a:rPr lang="en-US" sz="2100" dirty="0"/>
              <a:t>” 1990</a:t>
            </a:r>
          </a:p>
          <a:p>
            <a:endParaRPr lang="en-US" sz="1800" dirty="0"/>
          </a:p>
        </p:txBody>
      </p:sp>
      <p:pic>
        <p:nvPicPr>
          <p:cNvPr id="5" name="Pladsholder til indhold 4">
            <a:extLst>
              <a:ext uri="{FF2B5EF4-FFF2-40B4-BE49-F238E27FC236}">
                <a16:creationId xmlns:a16="http://schemas.microsoft.com/office/drawing/2014/main" id="{EDE7C5D7-0ED1-49DF-B7AA-44695B43751F}"/>
              </a:ext>
            </a:extLst>
          </p:cNvPr>
          <p:cNvPicPr>
            <a:picLocks noChangeAspect="1"/>
          </p:cNvPicPr>
          <p:nvPr/>
        </p:nvPicPr>
        <p:blipFill rotWithShape="1">
          <a:blip r:embed="rId2">
            <a:extLst>
              <a:ext uri="{28A0092B-C50C-407E-A947-70E740481C1C}">
                <a14:useLocalDpi xmlns:a14="http://schemas.microsoft.com/office/drawing/2010/main" val="0"/>
              </a:ext>
            </a:extLst>
          </a:blip>
          <a:srcRect t="9769" r="-2" b="1979"/>
          <a:stretch/>
        </p:blipFill>
        <p:spPr>
          <a:xfrm>
            <a:off x="6494684" y="780288"/>
            <a:ext cx="5442578" cy="544257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40"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41" name="Freeform: Shape 140">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2"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44" name="Freeform: Shape 143">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0" name="Freeform: Shape 149">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43" name="Freeform: Shape 142">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4216286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4" name="Rectangle 1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6" name="Rectangle 115">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person, gruppe, personer, mængde&#10;&#10;Automatisk genereret beskrivelse">
            <a:extLst>
              <a:ext uri="{FF2B5EF4-FFF2-40B4-BE49-F238E27FC236}">
                <a16:creationId xmlns:a16="http://schemas.microsoft.com/office/drawing/2014/main" id="{DEED5DA1-6482-4EB4-8A22-76B27B8C5E8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5" r="1" b="1"/>
          <a:stretch/>
        </p:blipFill>
        <p:spPr>
          <a:xfrm>
            <a:off x="20" y="10"/>
            <a:ext cx="12188932" cy="6856614"/>
          </a:xfrm>
          <a:prstGeom prst="rect">
            <a:avLst/>
          </a:prstGeom>
        </p:spPr>
      </p:pic>
      <p:grpSp>
        <p:nvGrpSpPr>
          <p:cNvPr id="118"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19" name="Freeform: Shape 118">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22" name="Freeform: Shape 121">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123" name="Freeform: Shape 122">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124" name="Freeform: Shape 123">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125" name="Freeform: Shape 124">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127"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28"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30" name="Freeform: Shape 129">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34" name="Freeform: Shape 133">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35" name="Freeform: Shape 134">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36" name="Freeform: Shape 135">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29" name="Freeform: Shape 128">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1" name="Content Placeholder 80">
            <a:extLst>
              <a:ext uri="{FF2B5EF4-FFF2-40B4-BE49-F238E27FC236}">
                <a16:creationId xmlns:a16="http://schemas.microsoft.com/office/drawing/2014/main" id="{E61FE9CE-5ED2-4B6A-95D5-A122022CF3F5}"/>
              </a:ext>
            </a:extLst>
          </p:cNvPr>
          <p:cNvSpPr>
            <a:spLocks noGrp="1"/>
          </p:cNvSpPr>
          <p:nvPr>
            <p:ph idx="1"/>
          </p:nvPr>
        </p:nvSpPr>
        <p:spPr>
          <a:xfrm>
            <a:off x="6195372" y="726538"/>
            <a:ext cx="4977905" cy="5017076"/>
          </a:xfrm>
        </p:spPr>
        <p:txBody>
          <a:bodyPr anchor="ctr">
            <a:normAutofit/>
          </a:bodyPr>
          <a:lstStyle/>
          <a:p>
            <a:r>
              <a:rPr lang="en-US" dirty="0" err="1">
                <a:solidFill>
                  <a:srgbClr val="FFFFFF"/>
                </a:solidFill>
              </a:rPr>
              <a:t>Fremmedhad</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terrorangst</a:t>
            </a:r>
            <a:r>
              <a:rPr lang="en-US" dirty="0">
                <a:solidFill>
                  <a:srgbClr val="FFFFFF"/>
                </a:solidFill>
              </a:rPr>
              <a:t> </a:t>
            </a:r>
            <a:r>
              <a:rPr lang="en-US" dirty="0" err="1">
                <a:solidFill>
                  <a:srgbClr val="FFFFFF"/>
                </a:solidFill>
              </a:rPr>
              <a:t>spreder</a:t>
            </a:r>
            <a:r>
              <a:rPr lang="en-US" dirty="0">
                <a:solidFill>
                  <a:srgbClr val="FFFFFF"/>
                </a:solidFill>
              </a:rPr>
              <a:t> sig</a:t>
            </a:r>
          </a:p>
          <a:p>
            <a:r>
              <a:rPr lang="en-US" dirty="0" err="1">
                <a:solidFill>
                  <a:srgbClr val="FFFFFF"/>
                </a:solidFill>
              </a:rPr>
              <a:t>til</a:t>
            </a:r>
            <a:r>
              <a:rPr lang="en-US" dirty="0">
                <a:solidFill>
                  <a:srgbClr val="FFFFFF"/>
                </a:solidFill>
              </a:rPr>
              <a:t> </a:t>
            </a:r>
            <a:r>
              <a:rPr lang="en-US" dirty="0" err="1">
                <a:solidFill>
                  <a:srgbClr val="FFFFFF"/>
                </a:solidFill>
              </a:rPr>
              <a:t>lovgivning</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til</a:t>
            </a:r>
            <a:r>
              <a:rPr lang="en-US" dirty="0">
                <a:solidFill>
                  <a:srgbClr val="FFFFFF"/>
                </a:solidFill>
              </a:rPr>
              <a:t> </a:t>
            </a:r>
            <a:r>
              <a:rPr lang="en-US" dirty="0" err="1">
                <a:solidFill>
                  <a:srgbClr val="FFFFFF"/>
                </a:solidFill>
              </a:rPr>
              <a:t>almen</a:t>
            </a:r>
            <a:r>
              <a:rPr lang="en-US" dirty="0">
                <a:solidFill>
                  <a:srgbClr val="FFFFFF"/>
                </a:solidFill>
              </a:rPr>
              <a:t> tale</a:t>
            </a:r>
          </a:p>
          <a:p>
            <a:r>
              <a:rPr lang="en-US" sz="1800" dirty="0" err="1">
                <a:solidFill>
                  <a:srgbClr val="FFFFFF"/>
                </a:solidFill>
              </a:rPr>
              <a:t>Uendelige</a:t>
            </a:r>
            <a:r>
              <a:rPr lang="en-US" sz="1800" dirty="0">
                <a:solidFill>
                  <a:srgbClr val="FFFFFF"/>
                </a:solidFill>
              </a:rPr>
              <a:t> </a:t>
            </a:r>
            <a:r>
              <a:rPr lang="en-US" sz="1800" dirty="0" err="1">
                <a:solidFill>
                  <a:srgbClr val="FFFFFF"/>
                </a:solidFill>
              </a:rPr>
              <a:t>stramninger</a:t>
            </a:r>
            <a:r>
              <a:rPr lang="en-US" sz="1800" dirty="0">
                <a:solidFill>
                  <a:srgbClr val="FFFFFF"/>
                </a:solidFill>
              </a:rPr>
              <a:t> </a:t>
            </a:r>
            <a:r>
              <a:rPr lang="en-US" sz="1800" dirty="0" err="1">
                <a:solidFill>
                  <a:srgbClr val="FFFFFF"/>
                </a:solidFill>
              </a:rPr>
              <a:t>af</a:t>
            </a:r>
            <a:r>
              <a:rPr lang="en-US" sz="1800" dirty="0">
                <a:solidFill>
                  <a:srgbClr val="FFFFFF"/>
                </a:solidFill>
              </a:rPr>
              <a:t> </a:t>
            </a:r>
            <a:r>
              <a:rPr lang="en-US" sz="1800" dirty="0" err="1">
                <a:solidFill>
                  <a:srgbClr val="FFFFFF"/>
                </a:solidFill>
              </a:rPr>
              <a:t>Udlændingeloven</a:t>
            </a:r>
            <a:endParaRPr lang="en-US" sz="1800" dirty="0">
              <a:solidFill>
                <a:srgbClr val="FFFFFF"/>
              </a:solidFill>
            </a:endParaRPr>
          </a:p>
          <a:p>
            <a:r>
              <a:rPr lang="en-US" sz="1800" dirty="0" err="1">
                <a:solidFill>
                  <a:srgbClr val="FFFFFF"/>
                </a:solidFill>
              </a:rPr>
              <a:t>Terrorlovgivning</a:t>
            </a:r>
            <a:r>
              <a:rPr lang="en-US" sz="1800" dirty="0">
                <a:solidFill>
                  <a:srgbClr val="FFFFFF"/>
                </a:solidFill>
              </a:rPr>
              <a:t> I 2006 </a:t>
            </a:r>
            <a:r>
              <a:rPr lang="en-US" sz="1800" dirty="0" err="1">
                <a:solidFill>
                  <a:srgbClr val="FFFFFF"/>
                </a:solidFill>
              </a:rPr>
              <a:t>og</a:t>
            </a:r>
            <a:r>
              <a:rPr lang="en-US" sz="1800" dirty="0">
                <a:solidFill>
                  <a:srgbClr val="FFFFFF"/>
                </a:solidFill>
              </a:rPr>
              <a:t> 2008</a:t>
            </a:r>
          </a:p>
        </p:txBody>
      </p:sp>
    </p:spTree>
    <p:extLst>
      <p:ext uri="{BB962C8B-B14F-4D97-AF65-F5344CB8AC3E}">
        <p14:creationId xmlns:p14="http://schemas.microsoft.com/office/powerpoint/2010/main" val="5041821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ladsholder til indhold 4" descr="Et billede, der indeholder udendørs, græs, rød&#10;&#10;Automatisk genereret beskrivelse">
            <a:extLst>
              <a:ext uri="{FF2B5EF4-FFF2-40B4-BE49-F238E27FC236}">
                <a16:creationId xmlns:a16="http://schemas.microsoft.com/office/drawing/2014/main" id="{1E2EA05F-43EC-46F1-9D24-BE2D67E6ACF8}"/>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11726" r="-1" b="3999"/>
          <a:stretch/>
        </p:blipFill>
        <p:spPr>
          <a:xfrm>
            <a:off x="20" y="10"/>
            <a:ext cx="12188932" cy="6856614"/>
          </a:xfrm>
          <a:prstGeom prst="rect">
            <a:avLst/>
          </a:prstGeom>
        </p:spPr>
      </p:pic>
      <p:sp>
        <p:nvSpPr>
          <p:cNvPr id="40" name="Rectangle 39">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260D0D-8D3D-4989-AC43-B7B2D6A2C5FF}"/>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lnSpc>
                <a:spcPct val="90000"/>
              </a:lnSpc>
            </a:pPr>
            <a:r>
              <a:rPr lang="en-US" sz="5000" kern="1200" dirty="0" err="1">
                <a:solidFill>
                  <a:srgbClr val="FFFFFF"/>
                </a:solidFill>
                <a:latin typeface="+mj-lt"/>
                <a:ea typeface="+mj-ea"/>
                <a:cs typeface="+mj-cs"/>
              </a:rPr>
              <a:t>Europas</a:t>
            </a:r>
            <a:r>
              <a:rPr lang="en-US" sz="5000" kern="1200" dirty="0">
                <a:solidFill>
                  <a:srgbClr val="FFFFFF"/>
                </a:solidFill>
                <a:latin typeface="+mj-lt"/>
                <a:ea typeface="+mj-ea"/>
                <a:cs typeface="+mj-cs"/>
              </a:rPr>
              <a:t> </a:t>
            </a:r>
            <a:r>
              <a:rPr lang="en-US" sz="5000" kern="1200" dirty="0" err="1">
                <a:solidFill>
                  <a:srgbClr val="FFFFFF"/>
                </a:solidFill>
                <a:latin typeface="+mj-lt"/>
                <a:ea typeface="+mj-ea"/>
                <a:cs typeface="+mj-cs"/>
              </a:rPr>
              <a:t>højrefløj</a:t>
            </a:r>
            <a:r>
              <a:rPr lang="en-US" sz="5000" kern="1200" dirty="0">
                <a:solidFill>
                  <a:srgbClr val="FFFFFF"/>
                </a:solidFill>
                <a:latin typeface="+mj-lt"/>
                <a:ea typeface="+mj-ea"/>
                <a:cs typeface="+mj-cs"/>
              </a:rPr>
              <a:t> </a:t>
            </a:r>
            <a:r>
              <a:rPr lang="en-US" sz="5000" kern="1200" dirty="0" err="1">
                <a:solidFill>
                  <a:srgbClr val="FFFFFF"/>
                </a:solidFill>
                <a:latin typeface="+mj-lt"/>
                <a:ea typeface="+mj-ea"/>
                <a:cs typeface="+mj-cs"/>
              </a:rPr>
              <a:t>lukkede</a:t>
            </a:r>
            <a:r>
              <a:rPr lang="en-US" sz="5000" kern="1200" dirty="0">
                <a:solidFill>
                  <a:srgbClr val="FFFFFF"/>
                </a:solidFill>
                <a:latin typeface="+mj-lt"/>
                <a:ea typeface="+mj-ea"/>
                <a:cs typeface="+mj-cs"/>
              </a:rPr>
              <a:t> EUs </a:t>
            </a:r>
            <a:r>
              <a:rPr lang="en-US" sz="5000" kern="1200" dirty="0" err="1">
                <a:solidFill>
                  <a:srgbClr val="FFFFFF"/>
                </a:solidFill>
                <a:latin typeface="+mj-lt"/>
                <a:ea typeface="+mj-ea"/>
                <a:cs typeface="+mj-cs"/>
              </a:rPr>
              <a:t>grænser</a:t>
            </a:r>
            <a:endParaRPr lang="en-US" sz="5000" kern="1200" dirty="0">
              <a:solidFill>
                <a:srgbClr val="FFFFFF"/>
              </a:solidFill>
              <a:latin typeface="+mj-lt"/>
              <a:ea typeface="+mj-ea"/>
              <a:cs typeface="+mj-cs"/>
            </a:endParaRPr>
          </a:p>
        </p:txBody>
      </p:sp>
      <p:grpSp>
        <p:nvGrpSpPr>
          <p:cNvPr id="42"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3" name="Freeform: Shape 42">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1"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9208188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5" name="Freeform: Shape 14">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BB1500EE-F363-4CF2-B0AE-02BF28254069}"/>
              </a:ext>
            </a:extLst>
          </p:cNvPr>
          <p:cNvSpPr>
            <a:spLocks noGrp="1"/>
          </p:cNvSpPr>
          <p:nvPr>
            <p:ph type="title"/>
          </p:nvPr>
        </p:nvSpPr>
        <p:spPr>
          <a:xfrm>
            <a:off x="1198181" y="389614"/>
            <a:ext cx="9988166" cy="1526650"/>
          </a:xfrm>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90000"/>
              </a:lnSpc>
            </a:pPr>
            <a:br>
              <a:rPr lang="da-DK" sz="3400" dirty="0"/>
            </a:br>
            <a:r>
              <a:rPr lang="da-DK" sz="3400" b="1" dirty="0"/>
              <a:t>Diskrimination af flygtninge og indvandrere</a:t>
            </a:r>
            <a:br>
              <a:rPr lang="da-DK" sz="3400" b="1" dirty="0"/>
            </a:br>
            <a:r>
              <a:rPr lang="da-DK" sz="3400" b="1" dirty="0"/>
              <a:t>Statslig udpegning af syndebukke</a:t>
            </a:r>
            <a:br>
              <a:rPr lang="da-DK" sz="3400" dirty="0"/>
            </a:br>
            <a:endParaRPr lang="da-DK" sz="3400" dirty="0"/>
          </a:p>
        </p:txBody>
      </p:sp>
      <p:grpSp>
        <p:nvGrpSpPr>
          <p:cNvPr id="24"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5"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7" name="Freeform: Shape 26">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6" name="Freeform: Shape 25">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Pladsholder til indhold 2">
            <a:extLst>
              <a:ext uri="{FF2B5EF4-FFF2-40B4-BE49-F238E27FC236}">
                <a16:creationId xmlns:a16="http://schemas.microsoft.com/office/drawing/2014/main" id="{E8B63DDC-4FC5-4C47-9208-48F70151C8A2}"/>
              </a:ext>
            </a:extLst>
          </p:cNvPr>
          <p:cNvGraphicFramePr>
            <a:graphicFrameLocks noGrp="1"/>
          </p:cNvGraphicFramePr>
          <p:nvPr>
            <p:ph idx="1"/>
            <p:extLst>
              <p:ext uri="{D42A27DB-BD31-4B8C-83A1-F6EECF244321}">
                <p14:modId xmlns:p14="http://schemas.microsoft.com/office/powerpoint/2010/main" val="499278549"/>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642124"/>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0" name="Rectangle 19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02" name="Top left">
            <a:extLst>
              <a:ext uri="{FF2B5EF4-FFF2-40B4-BE49-F238E27FC236}">
                <a16:creationId xmlns:a16="http://schemas.microsoft.com/office/drawing/2014/main" id="{296B6D7C-2365-480B-9A6C-69EB7A9E76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203" name="Freeform: Shape 202">
              <a:extLst>
                <a:ext uri="{FF2B5EF4-FFF2-40B4-BE49-F238E27FC236}">
                  <a16:creationId xmlns:a16="http://schemas.microsoft.com/office/drawing/2014/main" id="{B1A0BC44-8327-4782-9759-85CDD57F3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4" name="Freeform: Shape 203">
              <a:extLst>
                <a:ext uri="{FF2B5EF4-FFF2-40B4-BE49-F238E27FC236}">
                  <a16:creationId xmlns:a16="http://schemas.microsoft.com/office/drawing/2014/main" id="{226DD315-A9CE-4BDA-89B1-BF50363EF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5" name="Freeform: Shape 204">
              <a:extLst>
                <a:ext uri="{FF2B5EF4-FFF2-40B4-BE49-F238E27FC236}">
                  <a16:creationId xmlns:a16="http://schemas.microsoft.com/office/drawing/2014/main" id="{010BECED-7869-4BA6-BE10-6C97BFE7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6" name="Freeform: Shape 205">
              <a:extLst>
                <a:ext uri="{FF2B5EF4-FFF2-40B4-BE49-F238E27FC236}">
                  <a16:creationId xmlns:a16="http://schemas.microsoft.com/office/drawing/2014/main" id="{0B87EBEC-65C3-4162-AA32-A19378CDB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7" name="Freeform: Shape 206">
              <a:extLst>
                <a:ext uri="{FF2B5EF4-FFF2-40B4-BE49-F238E27FC236}">
                  <a16:creationId xmlns:a16="http://schemas.microsoft.com/office/drawing/2014/main" id="{3AFB2ED6-DAEE-444E-90CC-29F6F60D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8" name="Freeform: Shape 207">
              <a:extLst>
                <a:ext uri="{FF2B5EF4-FFF2-40B4-BE49-F238E27FC236}">
                  <a16:creationId xmlns:a16="http://schemas.microsoft.com/office/drawing/2014/main" id="{CBA13D95-B43E-4235-9108-00008307D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9" name="Freeform: Shape 208">
              <a:extLst>
                <a:ext uri="{FF2B5EF4-FFF2-40B4-BE49-F238E27FC236}">
                  <a16:creationId xmlns:a16="http://schemas.microsoft.com/office/drawing/2014/main" id="{E572093D-E4DA-448D-AA94-0627B1B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0" name="Freeform: Shape 209">
              <a:extLst>
                <a:ext uri="{FF2B5EF4-FFF2-40B4-BE49-F238E27FC236}">
                  <a16:creationId xmlns:a16="http://schemas.microsoft.com/office/drawing/2014/main" id="{A02CA1B7-04D3-47B6-9FB2-034DA080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5905FFD8-2AD7-4735-BEC1-D9F440709A7C}"/>
              </a:ext>
            </a:extLst>
          </p:cNvPr>
          <p:cNvSpPr>
            <a:spLocks noGrp="1"/>
          </p:cNvSpPr>
          <p:nvPr>
            <p:ph type="title"/>
          </p:nvPr>
        </p:nvSpPr>
        <p:spPr>
          <a:xfrm>
            <a:off x="1198182" y="559813"/>
            <a:ext cx="5126418" cy="1664573"/>
          </a:xfrm>
          <a:ln w="12700"/>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kern="1200" dirty="0" err="1">
                <a:solidFill>
                  <a:schemeClr val="tx2"/>
                </a:solidFill>
                <a:latin typeface="+mj-lt"/>
                <a:ea typeface="+mj-ea"/>
                <a:cs typeface="+mj-cs"/>
              </a:rPr>
              <a:t>Ulighed</a:t>
            </a:r>
            <a:r>
              <a:rPr lang="en-US" kern="1200" dirty="0">
                <a:solidFill>
                  <a:schemeClr val="tx2"/>
                </a:solidFill>
                <a:latin typeface="+mj-lt"/>
                <a:ea typeface="+mj-ea"/>
                <a:cs typeface="+mj-cs"/>
              </a:rPr>
              <a:t> for </a:t>
            </a:r>
            <a:r>
              <a:rPr lang="en-US" kern="1200" dirty="0" err="1">
                <a:solidFill>
                  <a:schemeClr val="tx2"/>
                </a:solidFill>
                <a:latin typeface="+mj-lt"/>
                <a:ea typeface="+mj-ea"/>
                <a:cs typeface="+mj-cs"/>
              </a:rPr>
              <a:t>loven</a:t>
            </a:r>
            <a:endParaRPr lang="en-US" kern="1200" dirty="0">
              <a:solidFill>
                <a:schemeClr val="tx2"/>
              </a:solidFill>
              <a:latin typeface="+mj-lt"/>
              <a:ea typeface="+mj-ea"/>
              <a:cs typeface="+mj-cs"/>
            </a:endParaRPr>
          </a:p>
        </p:txBody>
      </p:sp>
      <p:sp>
        <p:nvSpPr>
          <p:cNvPr id="108" name="Pladsholder til indhold 2">
            <a:extLst>
              <a:ext uri="{FF2B5EF4-FFF2-40B4-BE49-F238E27FC236}">
                <a16:creationId xmlns:a16="http://schemas.microsoft.com/office/drawing/2014/main" id="{E6F4B1F3-64B3-4DE8-9DB3-99244208BEBE}"/>
              </a:ext>
            </a:extLst>
          </p:cNvPr>
          <p:cNvSpPr txBox="1">
            <a:spLocks/>
          </p:cNvSpPr>
          <p:nvPr/>
        </p:nvSpPr>
        <p:spPr>
          <a:xfrm>
            <a:off x="1185756" y="2384474"/>
            <a:ext cx="5126088" cy="37286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err="1"/>
              <a:t>Statsborgerskabet</a:t>
            </a:r>
            <a:r>
              <a:rPr lang="en-US" sz="1800" dirty="0"/>
              <a:t> </a:t>
            </a:r>
            <a:r>
              <a:rPr lang="en-US" sz="1800" dirty="0" err="1"/>
              <a:t>gradbøjes</a:t>
            </a:r>
            <a:endParaRPr lang="en-US" sz="1800" dirty="0"/>
          </a:p>
          <a:p>
            <a:r>
              <a:rPr lang="en-US" sz="1800" dirty="0" err="1"/>
              <a:t>Flygtninge</a:t>
            </a:r>
            <a:r>
              <a:rPr lang="en-US" sz="1800" dirty="0"/>
              <a:t> </a:t>
            </a:r>
            <a:r>
              <a:rPr lang="en-US" sz="1800" dirty="0" err="1"/>
              <a:t>fra</a:t>
            </a:r>
            <a:r>
              <a:rPr lang="en-US" sz="1800" dirty="0"/>
              <a:t> </a:t>
            </a:r>
            <a:r>
              <a:rPr lang="en-US" sz="1800" dirty="0" err="1"/>
              <a:t>Menap</a:t>
            </a:r>
            <a:r>
              <a:rPr lang="en-US" sz="1800" dirty="0"/>
              <a:t> </a:t>
            </a:r>
            <a:r>
              <a:rPr lang="en-US" sz="1800" dirty="0" err="1"/>
              <a:t>lande</a:t>
            </a:r>
            <a:r>
              <a:rPr lang="en-US" sz="1800" dirty="0"/>
              <a:t> </a:t>
            </a:r>
            <a:r>
              <a:rPr lang="en-US" sz="1800" dirty="0" err="1"/>
              <a:t>vil</a:t>
            </a:r>
            <a:r>
              <a:rPr lang="en-US" sz="1800" dirty="0"/>
              <a:t> </a:t>
            </a:r>
            <a:r>
              <a:rPr lang="en-US" sz="1800" dirty="0" err="1"/>
              <a:t>blive</a:t>
            </a:r>
            <a:r>
              <a:rPr lang="en-US" sz="1800" dirty="0"/>
              <a:t> </a:t>
            </a:r>
            <a:r>
              <a:rPr lang="en-US" sz="1800" dirty="0" err="1"/>
              <a:t>afvist</a:t>
            </a:r>
            <a:endParaRPr lang="en-US" sz="1800" dirty="0"/>
          </a:p>
          <a:p>
            <a:r>
              <a:rPr lang="en-US" sz="1800" dirty="0" err="1"/>
              <a:t>Barnets</a:t>
            </a:r>
            <a:r>
              <a:rPr lang="en-US" sz="1800" dirty="0"/>
              <a:t> </a:t>
            </a:r>
            <a:r>
              <a:rPr lang="en-US" sz="1800" dirty="0" err="1"/>
              <a:t>lov</a:t>
            </a:r>
            <a:r>
              <a:rPr lang="en-US" sz="1800" dirty="0"/>
              <a:t> om </a:t>
            </a:r>
            <a:r>
              <a:rPr lang="en-US" sz="1800" dirty="0" err="1"/>
              <a:t>tvangsfjernelse</a:t>
            </a:r>
            <a:r>
              <a:rPr lang="en-US" sz="1800" dirty="0"/>
              <a:t> – </a:t>
            </a:r>
            <a:r>
              <a:rPr lang="en-US" sz="1800" dirty="0" err="1"/>
              <a:t>fik</a:t>
            </a:r>
            <a:r>
              <a:rPr lang="en-US" sz="1800" dirty="0"/>
              <a:t> et </a:t>
            </a:r>
            <a:r>
              <a:rPr lang="en-US" sz="1800" dirty="0" err="1"/>
              <a:t>særlig</a:t>
            </a:r>
            <a:r>
              <a:rPr lang="en-US" sz="1800" dirty="0"/>
              <a:t> </a:t>
            </a:r>
            <a:r>
              <a:rPr lang="en-US" sz="1800" dirty="0" err="1"/>
              <a:t>særligt</a:t>
            </a:r>
            <a:r>
              <a:rPr lang="en-US" sz="1800" dirty="0"/>
              <a:t> focus </a:t>
            </a:r>
            <a:r>
              <a:rPr lang="en-US" sz="1800" dirty="0" err="1"/>
              <a:t>på</a:t>
            </a:r>
            <a:r>
              <a:rPr lang="en-US" sz="1800" dirty="0"/>
              <a:t> </a:t>
            </a:r>
            <a:r>
              <a:rPr lang="en-US" sz="1800" dirty="0" err="1"/>
              <a:t>indvandrerkvinder</a:t>
            </a:r>
            <a:endParaRPr lang="en-US" sz="1800" dirty="0"/>
          </a:p>
          <a:p>
            <a:r>
              <a:rPr lang="en-US" sz="1800" dirty="0" err="1"/>
              <a:t>Familiesammenføringens</a:t>
            </a:r>
            <a:r>
              <a:rPr lang="en-US" sz="1800" dirty="0"/>
              <a:t> </a:t>
            </a:r>
            <a:r>
              <a:rPr lang="en-US" sz="1800" dirty="0" err="1"/>
              <a:t>fik</a:t>
            </a:r>
            <a:r>
              <a:rPr lang="en-US" sz="1800" dirty="0"/>
              <a:t> </a:t>
            </a:r>
            <a:r>
              <a:rPr lang="en-US" sz="1800" dirty="0" err="1"/>
              <a:t>særregler</a:t>
            </a:r>
            <a:endParaRPr lang="en-US" sz="1800" dirty="0"/>
          </a:p>
          <a:p>
            <a:r>
              <a:rPr lang="en-US" sz="1800" dirty="0" err="1"/>
              <a:t>Beskæftigelseskravene</a:t>
            </a:r>
            <a:r>
              <a:rPr lang="en-US" sz="1800" dirty="0"/>
              <a:t> </a:t>
            </a:r>
            <a:r>
              <a:rPr lang="en-US" sz="1800" dirty="0" err="1"/>
              <a:t>fik</a:t>
            </a:r>
            <a:r>
              <a:rPr lang="en-US" sz="1800" dirty="0"/>
              <a:t> </a:t>
            </a:r>
            <a:r>
              <a:rPr lang="en-US" sz="1800" dirty="0" err="1"/>
              <a:t>særregler</a:t>
            </a:r>
            <a:r>
              <a:rPr lang="en-US" sz="1800" dirty="0"/>
              <a:t>.</a:t>
            </a:r>
          </a:p>
          <a:p>
            <a:r>
              <a:rPr lang="en-US" sz="1800" dirty="0"/>
              <a:t> </a:t>
            </a:r>
            <a:r>
              <a:rPr lang="en-US" sz="1800" dirty="0" err="1"/>
              <a:t>Statistikker</a:t>
            </a:r>
            <a:r>
              <a:rPr lang="en-US" sz="1800" dirty="0"/>
              <a:t> </a:t>
            </a:r>
            <a:r>
              <a:rPr lang="en-US" sz="1800" dirty="0" err="1"/>
              <a:t>misbruges</a:t>
            </a:r>
            <a:r>
              <a:rPr lang="en-US" sz="1800" dirty="0"/>
              <a:t> </a:t>
            </a:r>
            <a:r>
              <a:rPr lang="en-US" sz="1800" dirty="0" err="1"/>
              <a:t>til</a:t>
            </a:r>
            <a:r>
              <a:rPr lang="en-US" sz="1800" dirty="0"/>
              <a:t> </a:t>
            </a:r>
            <a:r>
              <a:rPr lang="en-US" sz="1800" dirty="0" err="1"/>
              <a:t>diskrimination</a:t>
            </a:r>
            <a:endParaRPr lang="en-US" sz="1800" dirty="0"/>
          </a:p>
          <a:p>
            <a:r>
              <a:rPr lang="en-US" sz="1800" dirty="0" err="1"/>
              <a:t>Forskningsfrihed</a:t>
            </a:r>
            <a:r>
              <a:rPr lang="en-US" sz="1800" dirty="0"/>
              <a:t> under pres. M. </a:t>
            </a:r>
            <a:r>
              <a:rPr lang="da-DK" sz="1700" dirty="0" err="1"/>
              <a:t>Tesfaye</a:t>
            </a:r>
            <a:r>
              <a:rPr lang="da-DK" sz="1700" dirty="0"/>
              <a:t> fjerner den bestilte RUC-rapport om social kontrol. </a:t>
            </a:r>
            <a:endParaRPr lang="en-US" sz="1800" dirty="0"/>
          </a:p>
          <a:p>
            <a:endParaRPr lang="en-US" sz="1800" dirty="0"/>
          </a:p>
          <a:p>
            <a:endParaRPr lang="en-US" sz="1800" dirty="0"/>
          </a:p>
          <a:p>
            <a:endParaRPr lang="en-US" sz="1800" dirty="0"/>
          </a:p>
        </p:txBody>
      </p:sp>
      <p:grpSp>
        <p:nvGrpSpPr>
          <p:cNvPr id="212" name="Bottom Right">
            <a:extLst>
              <a:ext uri="{FF2B5EF4-FFF2-40B4-BE49-F238E27FC236}">
                <a16:creationId xmlns:a16="http://schemas.microsoft.com/office/drawing/2014/main" id="{EE767072-AD58-47BB-8D26-EA81DA1897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13" name="Graphic 157">
              <a:extLst>
                <a:ext uri="{FF2B5EF4-FFF2-40B4-BE49-F238E27FC236}">
                  <a16:creationId xmlns:a16="http://schemas.microsoft.com/office/drawing/2014/main" id="{6EFF80E2-A61B-4E52-8173-F12C0DBBDF5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15" name="Freeform: Shape 214">
                <a:extLst>
                  <a:ext uri="{FF2B5EF4-FFF2-40B4-BE49-F238E27FC236}">
                    <a16:creationId xmlns:a16="http://schemas.microsoft.com/office/drawing/2014/main" id="{8D7906FD-0421-45CE-8D51-06CF341A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6" name="Freeform: Shape 215">
                <a:extLst>
                  <a:ext uri="{FF2B5EF4-FFF2-40B4-BE49-F238E27FC236}">
                    <a16:creationId xmlns:a16="http://schemas.microsoft.com/office/drawing/2014/main" id="{0FF89934-060E-4D48-B724-3508EAB18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7" name="Freeform: Shape 216">
                <a:extLst>
                  <a:ext uri="{FF2B5EF4-FFF2-40B4-BE49-F238E27FC236}">
                    <a16:creationId xmlns:a16="http://schemas.microsoft.com/office/drawing/2014/main" id="{36665802-DB3B-4ED6-9345-031197D1F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8" name="Freeform: Shape 217">
                <a:extLst>
                  <a:ext uri="{FF2B5EF4-FFF2-40B4-BE49-F238E27FC236}">
                    <a16:creationId xmlns:a16="http://schemas.microsoft.com/office/drawing/2014/main" id="{74C282BE-9933-4D29-8C39-19EC48E1EA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9" name="Freeform: Shape 218">
                <a:extLst>
                  <a:ext uri="{FF2B5EF4-FFF2-40B4-BE49-F238E27FC236}">
                    <a16:creationId xmlns:a16="http://schemas.microsoft.com/office/drawing/2014/main" id="{F1F134E5-D1E9-4288-88DE-1A3D86D0C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0" name="Freeform: Shape 219">
                <a:extLst>
                  <a:ext uri="{FF2B5EF4-FFF2-40B4-BE49-F238E27FC236}">
                    <a16:creationId xmlns:a16="http://schemas.microsoft.com/office/drawing/2014/main" id="{71407291-59A6-4634-B166-EA203FBF0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1" name="Freeform: Shape 220">
                <a:extLst>
                  <a:ext uri="{FF2B5EF4-FFF2-40B4-BE49-F238E27FC236}">
                    <a16:creationId xmlns:a16="http://schemas.microsoft.com/office/drawing/2014/main" id="{58E3135E-BED0-4FDF-B7B5-CC7637E9E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4" name="Freeform: Shape 213">
              <a:extLst>
                <a:ext uri="{FF2B5EF4-FFF2-40B4-BE49-F238E27FC236}">
                  <a16:creationId xmlns:a16="http://schemas.microsoft.com/office/drawing/2014/main" id="{0FBC9216-C3F8-484A-B5E2-FE6BB1F1F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09" name="Picture 2" descr="Udlændinge- og integrationsminister Mattias Tesfaye har valgt at fjerne en omstridte rapport fra ministeriets hjemmeside,(Arkiv)">
            <a:extLst>
              <a:ext uri="{FF2B5EF4-FFF2-40B4-BE49-F238E27FC236}">
                <a16:creationId xmlns:a16="http://schemas.microsoft.com/office/drawing/2014/main" id="{EF688F57-8541-4254-90D7-89625C87C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00" r="41500" b="-1"/>
          <a:stretch/>
        </p:blipFill>
        <p:spPr bwMode="auto">
          <a:xfrm>
            <a:off x="6632018" y="920425"/>
            <a:ext cx="2478719" cy="4957437"/>
          </a:xfrm>
          <a:custGeom>
            <a:avLst/>
            <a:gdLst/>
            <a:ahLst/>
            <a:cxnLst/>
            <a:rect l="l" t="t" r="r" b="b"/>
            <a:pathLst>
              <a:path w="2291805" h="4583609">
                <a:moveTo>
                  <a:pt x="2291805" y="0"/>
                </a:moveTo>
                <a:lnTo>
                  <a:pt x="2291805" y="4583609"/>
                </a:lnTo>
                <a:cubicBezTo>
                  <a:pt x="1026091" y="4583609"/>
                  <a:pt x="0" y="3557518"/>
                  <a:pt x="0" y="2291805"/>
                </a:cubicBezTo>
                <a:cubicBezTo>
                  <a:pt x="0" y="1026091"/>
                  <a:pt x="1026091" y="0"/>
                  <a:pt x="2291805"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person, indendørs, stående&#10;&#10;Automatisk genereret beskrivelse">
            <a:extLst>
              <a:ext uri="{FF2B5EF4-FFF2-40B4-BE49-F238E27FC236}">
                <a16:creationId xmlns:a16="http://schemas.microsoft.com/office/drawing/2014/main" id="{46C521DA-5EDE-4338-9A75-56A0EE4A2B19}"/>
              </a:ext>
            </a:extLst>
          </p:cNvPr>
          <p:cNvPicPr>
            <a:picLocks noChangeAspect="1"/>
          </p:cNvPicPr>
          <p:nvPr/>
        </p:nvPicPr>
        <p:blipFill rotWithShape="1">
          <a:blip r:embed="rId3">
            <a:extLst>
              <a:ext uri="{28A0092B-C50C-407E-A947-70E740481C1C}">
                <a14:useLocalDpi xmlns:a14="http://schemas.microsoft.com/office/drawing/2010/main" val="0"/>
              </a:ext>
            </a:extLst>
          </a:blip>
          <a:srcRect l="9750" r="34001" b="1"/>
          <a:stretch/>
        </p:blipFill>
        <p:spPr>
          <a:xfrm>
            <a:off x="9244934" y="920814"/>
            <a:ext cx="2410165" cy="2410165"/>
          </a:xfrm>
          <a:custGeom>
            <a:avLst/>
            <a:gdLst/>
            <a:ahLst/>
            <a:cxnLst/>
            <a:rect l="l" t="t" r="r" b="b"/>
            <a:pathLst>
              <a:path w="2249424" h="2249424">
                <a:moveTo>
                  <a:pt x="0" y="0"/>
                </a:moveTo>
                <a:cubicBezTo>
                  <a:pt x="1242308" y="0"/>
                  <a:pt x="2249424" y="1007116"/>
                  <a:pt x="2249424" y="2249424"/>
                </a:cubicBezTo>
                <a:lnTo>
                  <a:pt x="0" y="2249424"/>
                </a:lnTo>
                <a:close/>
              </a:path>
            </a:pathLst>
          </a:custGeom>
        </p:spPr>
      </p:pic>
      <p:pic>
        <p:nvPicPr>
          <p:cNvPr id="8" name="Billede 7">
            <a:extLst>
              <a:ext uri="{FF2B5EF4-FFF2-40B4-BE49-F238E27FC236}">
                <a16:creationId xmlns:a16="http://schemas.microsoft.com/office/drawing/2014/main" id="{75515544-CBCB-4F41-BCE3-37E77E9C529D}"/>
              </a:ext>
            </a:extLst>
          </p:cNvPr>
          <p:cNvPicPr>
            <a:picLocks noChangeAspect="1"/>
          </p:cNvPicPr>
          <p:nvPr/>
        </p:nvPicPr>
        <p:blipFill rotWithShape="1">
          <a:blip r:embed="rId4"/>
          <a:srcRect l="8450" r="24949" b="1"/>
          <a:stretch/>
        </p:blipFill>
        <p:spPr>
          <a:xfrm>
            <a:off x="9244934" y="3471379"/>
            <a:ext cx="2410165" cy="2406483"/>
          </a:xfrm>
          <a:custGeom>
            <a:avLst/>
            <a:gdLst/>
            <a:ahLst/>
            <a:cxnLst/>
            <a:rect l="l" t="t" r="r" b="b"/>
            <a:pathLst>
              <a:path w="2249424" h="2245988">
                <a:moveTo>
                  <a:pt x="0" y="0"/>
                </a:moveTo>
                <a:lnTo>
                  <a:pt x="2249424" y="0"/>
                </a:lnTo>
                <a:cubicBezTo>
                  <a:pt x="2249424" y="1240410"/>
                  <a:pt x="1242308" y="2245988"/>
                  <a:pt x="0" y="2245988"/>
                </a:cubicBezTo>
                <a:close/>
              </a:path>
            </a:pathLst>
          </a:custGeom>
        </p:spPr>
      </p:pic>
    </p:spTree>
    <p:extLst>
      <p:ext uri="{BB962C8B-B14F-4D97-AF65-F5344CB8AC3E}">
        <p14:creationId xmlns:p14="http://schemas.microsoft.com/office/powerpoint/2010/main" val="306053592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4BCD907F-172A-4067-9CCA-75CD515AAC3D}"/>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3000"/>
                    </a14:imgEffect>
                    <a14:imgEffect>
                      <a14:brightnessContrast bright="40000" contrast="40000"/>
                    </a14:imgEffect>
                  </a14:imgLayer>
                </a14:imgProps>
              </a:ext>
            </a:extLst>
          </a:blip>
          <a:srcRect t="15726" r="-1" b="-1"/>
          <a:stretch/>
        </p:blipFill>
        <p:spPr>
          <a:xfrm>
            <a:off x="10849" y="16564"/>
            <a:ext cx="12188932" cy="6856614"/>
          </a:xfrm>
          <a:prstGeom prst="rect">
            <a:avLst/>
          </a:prstGeom>
        </p:spPr>
      </p:pic>
      <p:grpSp>
        <p:nvGrpSpPr>
          <p:cNvPr id="17"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D3E01D17-130B-41D1-96B5-91C6FE459710}"/>
              </a:ext>
            </a:extLst>
          </p:cNvPr>
          <p:cNvSpPr>
            <a:spLocks noGrp="1"/>
          </p:cNvSpPr>
          <p:nvPr>
            <p:ph type="title"/>
          </p:nvPr>
        </p:nvSpPr>
        <p:spPr>
          <a:xfrm>
            <a:off x="964133" y="726066"/>
            <a:ext cx="4784660" cy="5229461"/>
          </a:xfrm>
        </p:spPr>
        <p:txBody>
          <a:bodyPr anchor="ctr">
            <a:normAutofit fontScale="90000"/>
          </a:bodyPr>
          <a:lstStyle/>
          <a:p>
            <a:pPr fontAlgn="base"/>
            <a:r>
              <a:rPr lang="da-DK" sz="3100" b="1" dirty="0">
                <a:solidFill>
                  <a:schemeClr val="bg1"/>
                </a:solidFill>
              </a:rPr>
              <a:t>Kvinder og børn mister livet i Al Hol</a:t>
            </a:r>
            <a:br>
              <a:rPr lang="da-DK" b="1" dirty="0">
                <a:solidFill>
                  <a:schemeClr val="bg1"/>
                </a:solidFill>
              </a:rPr>
            </a:br>
            <a:br>
              <a:rPr lang="da-DK" sz="2000" dirty="0">
                <a:solidFill>
                  <a:schemeClr val="bg1">
                    <a:lumMod val="95000"/>
                  </a:schemeClr>
                </a:solidFill>
              </a:rPr>
            </a:br>
            <a:r>
              <a:rPr lang="da-DK" sz="2000" dirty="0">
                <a:solidFill>
                  <a:schemeClr val="bg1">
                    <a:lumMod val="95000"/>
                  </a:schemeClr>
                </a:solidFill>
              </a:rPr>
              <a:t>Over 50 mennesker har mistet livet bare i år i Al Hol, hvor der også lever danske kvinder og børn. Vi er til stede i lejren, og vi ser hver dag det mareridt, beboerne lever i. </a:t>
            </a:r>
            <a:r>
              <a:rPr lang="da-DK" sz="1300" dirty="0">
                <a:solidFill>
                  <a:schemeClr val="bg1">
                    <a:lumMod val="95000"/>
                  </a:schemeClr>
                </a:solidFill>
              </a:rPr>
              <a:t>Læger uden grænser d. 25. marts 2021</a:t>
            </a:r>
            <a:br>
              <a:rPr lang="da-DK" sz="2000" dirty="0">
                <a:solidFill>
                  <a:schemeClr val="bg1">
                    <a:lumMod val="95000"/>
                  </a:schemeClr>
                </a:solidFill>
              </a:rPr>
            </a:br>
            <a:br>
              <a:rPr lang="da-DK" sz="2000" dirty="0">
                <a:solidFill>
                  <a:schemeClr val="bg1">
                    <a:lumMod val="95000"/>
                  </a:schemeClr>
                </a:solidFill>
              </a:rPr>
            </a:br>
            <a:br>
              <a:rPr lang="da-DK" sz="2000" dirty="0">
                <a:solidFill>
                  <a:schemeClr val="bg1">
                    <a:lumMod val="95000"/>
                  </a:schemeClr>
                </a:solidFill>
              </a:rPr>
            </a:br>
            <a:r>
              <a:rPr lang="da-DK" sz="2000" b="1" dirty="0">
                <a:solidFill>
                  <a:schemeClr val="bg1"/>
                </a:solidFill>
              </a:rPr>
              <a:t>Danske statsborgere - børn og voksne forhindres i at vende tilbage til Danmark</a:t>
            </a:r>
            <a:br>
              <a:rPr lang="da-DK" sz="2000" b="1" dirty="0">
                <a:solidFill>
                  <a:schemeClr val="bg1"/>
                </a:solidFill>
              </a:rPr>
            </a:br>
            <a:r>
              <a:rPr lang="da-DK" sz="2000" b="1" dirty="0">
                <a:solidFill>
                  <a:schemeClr val="bg1"/>
                </a:solidFill>
              </a:rPr>
              <a:t>på grund af deres religion og politiske ideer, der giver anledning til frygt for terror. </a:t>
            </a:r>
            <a:br>
              <a:rPr lang="da-DK" sz="2000" b="1" dirty="0">
                <a:solidFill>
                  <a:schemeClr val="bg1"/>
                </a:solidFill>
              </a:rPr>
            </a:br>
            <a:r>
              <a:rPr lang="da-DK" sz="2000" b="1" dirty="0">
                <a:solidFill>
                  <a:schemeClr val="bg1"/>
                </a:solidFill>
              </a:rPr>
              <a:t>Vi kræver lighed for loven.</a:t>
            </a:r>
            <a:br>
              <a:rPr lang="da-DK" sz="2000" b="1" dirty="0">
                <a:solidFill>
                  <a:schemeClr val="bg1"/>
                </a:solidFill>
              </a:rPr>
            </a:br>
            <a:r>
              <a:rPr lang="da-DK" sz="2000" b="1" dirty="0">
                <a:solidFill>
                  <a:schemeClr val="bg1"/>
                </a:solidFill>
              </a:rPr>
              <a:t>Ingen særlove, aldrig mere en 9. april.</a:t>
            </a:r>
            <a:br>
              <a:rPr lang="da-DK" sz="2000" b="1" dirty="0">
                <a:solidFill>
                  <a:schemeClr val="bg1"/>
                </a:solidFill>
              </a:rPr>
            </a:br>
            <a:r>
              <a:rPr lang="da-DK" sz="2000" dirty="0">
                <a:solidFill>
                  <a:srgbClr val="FF0000"/>
                </a:solidFill>
              </a:rPr>
              <a:t>Demos</a:t>
            </a:r>
            <a:r>
              <a:rPr lang="da-DK" sz="2000">
                <a:solidFill>
                  <a:srgbClr val="FF0000"/>
                </a:solidFill>
              </a:rPr>
              <a:t>.dk </a:t>
            </a:r>
            <a:br>
              <a:rPr lang="da-DK" sz="2000" b="1" dirty="0">
                <a:solidFill>
                  <a:schemeClr val="bg1"/>
                </a:solidFill>
              </a:rPr>
            </a:br>
            <a:endParaRPr lang="da-DK" sz="2000" dirty="0">
              <a:solidFill>
                <a:srgbClr val="FFFFFF"/>
              </a:solidFill>
            </a:endParaRPr>
          </a:p>
        </p:txBody>
      </p:sp>
      <p:grpSp>
        <p:nvGrpSpPr>
          <p:cNvPr id="26"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id="{DEF4D593-68AB-4580-B62A-DA3758BDD29E}"/>
              </a:ext>
            </a:extLst>
          </p:cNvPr>
          <p:cNvSpPr>
            <a:spLocks noGrp="1"/>
          </p:cNvSpPr>
          <p:nvPr>
            <p:ph idx="1"/>
          </p:nvPr>
        </p:nvSpPr>
        <p:spPr>
          <a:xfrm>
            <a:off x="6195372" y="726538"/>
            <a:ext cx="4977905" cy="5017076"/>
          </a:xfrm>
        </p:spPr>
        <p:txBody>
          <a:bodyPr anchor="ctr">
            <a:normAutofit/>
          </a:bodyPr>
          <a:lstStyle/>
          <a:p>
            <a:r>
              <a:rPr lang="da-DK" sz="1800" b="1" dirty="0">
                <a:solidFill>
                  <a:schemeClr val="bg1"/>
                </a:solidFill>
              </a:rPr>
              <a:t>.</a:t>
            </a:r>
            <a:endParaRPr lang="en-US" sz="1800" dirty="0">
              <a:solidFill>
                <a:srgbClr val="FFFFFF"/>
              </a:solidFill>
            </a:endParaRPr>
          </a:p>
        </p:txBody>
      </p:sp>
    </p:spTree>
    <p:extLst>
      <p:ext uri="{BB962C8B-B14F-4D97-AF65-F5344CB8AC3E}">
        <p14:creationId xmlns:p14="http://schemas.microsoft.com/office/powerpoint/2010/main" val="326600867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8" name="Freeform: Shape 157">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0" name="Freeform: Shape 159">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2" name="Freeform: Shape 161">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4"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5" name="Freeform: Shape 164">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6" name="Freeform: Shape 165">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7" name="Freeform: Shape 166">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68" name="Freeform: Shape 167">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9" name="Freeform: Shape 168">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0" name="Freeform: Shape 169">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71" name="Freeform: Shape 170">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73"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74" name="Freeform: Shape 173">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75" name="Freeform: Shape 174">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76" name="Freeform: Shape 175">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77" name="Freeform: Shape 176">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78" name="Freeform: Shape 177">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79" name="Freeform: Shape 178">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0" name="Freeform: Shape 179">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82" name="Rectangle 18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4" name="Rectangle 183">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a:extLst>
              <a:ext uri="{FF2B5EF4-FFF2-40B4-BE49-F238E27FC236}">
                <a16:creationId xmlns:a16="http://schemas.microsoft.com/office/drawing/2014/main" id="{BC1AE2BD-5EDA-4444-8F8C-989CA3459DDA}"/>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t="22677" r="-1" b="-1"/>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sp>
        <p:nvSpPr>
          <p:cNvPr id="186" name="Rectangle 185">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CB2313-FAE0-412B-AE5E-F70153DFDCAE}"/>
              </a:ext>
            </a:extLst>
          </p:cNvPr>
          <p:cNvSpPr>
            <a:spLocks noGrp="1"/>
          </p:cNvSpPr>
          <p:nvPr>
            <p:ph type="title"/>
          </p:nvPr>
        </p:nvSpPr>
        <p:spPr>
          <a:xfrm>
            <a:off x="808165" y="670625"/>
            <a:ext cx="10177241" cy="3855929"/>
          </a:xfrm>
        </p:spPr>
        <p:txBody>
          <a:bodyPr vert="horz" lIns="91440" tIns="45720" rIns="91440" bIns="45720" rtlCol="0" anchor="b">
            <a:noAutofit/>
          </a:bodyPr>
          <a:lstStyle/>
          <a:p>
            <a:pPr>
              <a:lnSpc>
                <a:spcPct val="90000"/>
              </a:lnSpc>
            </a:pPr>
            <a:br>
              <a:rPr lang="en-US" sz="5000" kern="1200" dirty="0">
                <a:solidFill>
                  <a:srgbClr val="FFFFFF"/>
                </a:solidFill>
                <a:latin typeface="+mj-lt"/>
                <a:ea typeface="+mj-ea"/>
                <a:cs typeface="+mj-cs"/>
              </a:rPr>
            </a:br>
            <a:r>
              <a:rPr lang="en-US" sz="5000" kern="1200" dirty="0" err="1">
                <a:solidFill>
                  <a:srgbClr val="FFFFFF"/>
                </a:solidFill>
                <a:latin typeface="+mj-lt"/>
                <a:ea typeface="+mj-ea"/>
                <a:cs typeface="+mj-cs"/>
              </a:rPr>
              <a:t>Tyske</a:t>
            </a:r>
            <a:r>
              <a:rPr lang="en-US" sz="5000" kern="1200" dirty="0">
                <a:solidFill>
                  <a:srgbClr val="FFFFFF"/>
                </a:solidFill>
                <a:latin typeface="+mj-lt"/>
                <a:ea typeface="+mj-ea"/>
                <a:cs typeface="+mj-cs"/>
              </a:rPr>
              <a:t> Fly over </a:t>
            </a:r>
            <a:r>
              <a:rPr lang="en-US" sz="5000" kern="1200" dirty="0" err="1">
                <a:solidFill>
                  <a:srgbClr val="FFFFFF"/>
                </a:solidFill>
                <a:latin typeface="+mj-lt"/>
                <a:ea typeface="+mj-ea"/>
                <a:cs typeface="+mj-cs"/>
              </a:rPr>
              <a:t>København</a:t>
            </a:r>
            <a:r>
              <a:rPr lang="en-US" sz="5000" kern="1200" dirty="0">
                <a:solidFill>
                  <a:srgbClr val="FFFFFF"/>
                </a:solidFill>
                <a:latin typeface="+mj-lt"/>
                <a:ea typeface="+mj-ea"/>
                <a:cs typeface="+mj-cs"/>
              </a:rPr>
              <a:t> 9. </a:t>
            </a:r>
            <a:r>
              <a:rPr lang="en-US" sz="5000" kern="1200" dirty="0" err="1">
                <a:solidFill>
                  <a:srgbClr val="FFFFFF"/>
                </a:solidFill>
                <a:latin typeface="+mj-lt"/>
                <a:ea typeface="+mj-ea"/>
                <a:cs typeface="+mj-cs"/>
              </a:rPr>
              <a:t>april</a:t>
            </a:r>
            <a:r>
              <a:rPr lang="en-US" sz="5000" kern="1200" dirty="0">
                <a:solidFill>
                  <a:srgbClr val="FFFFFF"/>
                </a:solidFill>
                <a:latin typeface="+mj-lt"/>
                <a:ea typeface="+mj-ea"/>
                <a:cs typeface="+mj-cs"/>
              </a:rPr>
              <a:t> 1940</a:t>
            </a:r>
            <a:br>
              <a:rPr lang="en-US" sz="5000" kern="1200" dirty="0">
                <a:solidFill>
                  <a:srgbClr val="FFFFFF"/>
                </a:solidFill>
                <a:latin typeface="+mj-lt"/>
                <a:ea typeface="+mj-ea"/>
                <a:cs typeface="+mj-cs"/>
              </a:rPr>
            </a:br>
            <a:br>
              <a:rPr lang="en-US" sz="5000" kern="1200" dirty="0">
                <a:solidFill>
                  <a:srgbClr val="FFFFFF"/>
                </a:solidFill>
                <a:latin typeface="+mj-lt"/>
                <a:ea typeface="+mj-ea"/>
                <a:cs typeface="+mj-cs"/>
              </a:rPr>
            </a:br>
            <a:r>
              <a:rPr lang="da-DK" sz="2700" dirty="0">
                <a:solidFill>
                  <a:schemeClr val="bg1"/>
                </a:solidFill>
              </a:rPr>
              <a:t>Flyveblade sendes ned fra tyske fly over København med Værnemagtens krav om , at befolkningen fulgte de udsendte retningslinjer og forholdt sig i ro</a:t>
            </a:r>
            <a:r>
              <a:rPr lang="en-US" sz="2700" dirty="0">
                <a:solidFill>
                  <a:srgbClr val="FFFFFF"/>
                </a:solidFill>
              </a:rPr>
              <a:t>.</a:t>
            </a:r>
            <a:br>
              <a:rPr lang="en-US" sz="2700" kern="1200" dirty="0">
                <a:solidFill>
                  <a:srgbClr val="FFFFFF"/>
                </a:solidFill>
                <a:latin typeface="+mj-lt"/>
                <a:ea typeface="+mj-ea"/>
                <a:cs typeface="+mj-cs"/>
              </a:rPr>
            </a:br>
            <a:endParaRPr lang="en-US" sz="5000" kern="1200" dirty="0">
              <a:solidFill>
                <a:srgbClr val="FFFFFF"/>
              </a:solidFill>
              <a:latin typeface="+mj-lt"/>
              <a:ea typeface="+mj-ea"/>
              <a:cs typeface="+mj-cs"/>
            </a:endParaRPr>
          </a:p>
        </p:txBody>
      </p:sp>
      <p:grpSp>
        <p:nvGrpSpPr>
          <p:cNvPr id="188"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9" name="Freeform: Shape 188">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90" name="Freeform: Shape 189">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91" name="Freeform: Shape 190">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92" name="Freeform: Shape 191">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93" name="Freeform: Shape 192">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94" name="Freeform: Shape 193">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95" name="Freeform: Shape 194">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97"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98"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00" name="Freeform: Shape 199">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01" name="Freeform: Shape 200">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2" name="Freeform: Shape 201">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03" name="Freeform: Shape 202">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04" name="Freeform: Shape 203">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05" name="Freeform: Shape 204">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06" name="Freeform: Shape 205">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99" name="Freeform: Shape 198">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2533280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67" name="Freeform: Shape 66">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69" name="Freeform: Shape 68">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2" name="Freeform: Shape 71">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80"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1" name="Freeform: Shape 80">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89" name="Rectangle 8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91" name="Rectangle 9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93" name="Top Left">
            <a:extLst>
              <a:ext uri="{FF2B5EF4-FFF2-40B4-BE49-F238E27FC236}">
                <a16:creationId xmlns:a16="http://schemas.microsoft.com/office/drawing/2014/main" id="{A97C5526-E5B9-4185-A5C6-455B9ABEE9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4" name="Freeform: Shape 93">
              <a:extLst>
                <a:ext uri="{FF2B5EF4-FFF2-40B4-BE49-F238E27FC236}">
                  <a16:creationId xmlns:a16="http://schemas.microsoft.com/office/drawing/2014/main" id="{32618F2D-150A-4462-AA3E-0DCDD0557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95" name="Freeform: Shape 94">
              <a:extLst>
                <a:ext uri="{FF2B5EF4-FFF2-40B4-BE49-F238E27FC236}">
                  <a16:creationId xmlns:a16="http://schemas.microsoft.com/office/drawing/2014/main" id="{0283139B-883B-4734-8A26-BC623F91A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6" name="Freeform: Shape 95">
              <a:extLst>
                <a:ext uri="{FF2B5EF4-FFF2-40B4-BE49-F238E27FC236}">
                  <a16:creationId xmlns:a16="http://schemas.microsoft.com/office/drawing/2014/main" id="{EBFCB3D8-7588-4755-B29B-5F97290D7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97" name="Freeform: Shape 96">
              <a:extLst>
                <a:ext uri="{FF2B5EF4-FFF2-40B4-BE49-F238E27FC236}">
                  <a16:creationId xmlns:a16="http://schemas.microsoft.com/office/drawing/2014/main" id="{EF46A7B4-02F2-4C37-8C5E-6D825E95D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B9D6B09A-3EDF-421A-AE6D-76FEFB45C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C20CF77B-DB97-4B8D-9400-E4E8ED6B0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5EEEE768-C64B-4296-8921-8D9F342AF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399A0EBB-E594-42E3-9628-D6F0E625D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F6D41F0B-EBE3-4C33-9DC1-6E8551CE060D}"/>
              </a:ext>
            </a:extLst>
          </p:cNvPr>
          <p:cNvSpPr>
            <a:spLocks noGrp="1"/>
          </p:cNvSpPr>
          <p:nvPr>
            <p:ph type="title" idx="4294967295"/>
          </p:nvPr>
        </p:nvSpPr>
        <p:spPr>
          <a:xfrm>
            <a:off x="1198181" y="559813"/>
            <a:ext cx="9988166" cy="1664573"/>
          </a:xfrm>
        </p:spPr>
        <p:txBody>
          <a:bodyPr vert="horz" lIns="91440" tIns="45720" rIns="91440" bIns="45720" rtlCol="0" anchor="ctr">
            <a:normAutofit fontScale="90000"/>
          </a:bodyPr>
          <a:lstStyle/>
          <a:p>
            <a:pPr>
              <a:lnSpc>
                <a:spcPct val="90000"/>
              </a:lnSpc>
            </a:pPr>
            <a:br>
              <a:rPr lang="en-US" sz="2100" kern="1200" dirty="0">
                <a:solidFill>
                  <a:schemeClr val="tx2"/>
                </a:solidFill>
                <a:latin typeface="+mj-lt"/>
                <a:ea typeface="+mj-ea"/>
                <a:cs typeface="+mj-cs"/>
              </a:rPr>
            </a:br>
            <a:r>
              <a:rPr lang="en-US" sz="3100" kern="1200" dirty="0">
                <a:solidFill>
                  <a:schemeClr val="tx2"/>
                </a:solidFill>
                <a:latin typeface="+mj-lt"/>
                <a:ea typeface="+mj-ea"/>
                <a:cs typeface="+mj-cs"/>
              </a:rPr>
              <a:t>Den </a:t>
            </a:r>
            <a:r>
              <a:rPr lang="en-US" sz="3100" kern="1200" dirty="0" err="1">
                <a:solidFill>
                  <a:schemeClr val="tx2"/>
                </a:solidFill>
                <a:latin typeface="+mj-lt"/>
                <a:ea typeface="+mj-ea"/>
                <a:cs typeface="+mj-cs"/>
              </a:rPr>
              <a:t>kommunistiske</a:t>
            </a:r>
            <a:r>
              <a:rPr lang="en-US" sz="3100" kern="1200" dirty="0">
                <a:solidFill>
                  <a:schemeClr val="tx2"/>
                </a:solidFill>
                <a:latin typeface="+mj-lt"/>
                <a:ea typeface="+mj-ea"/>
                <a:cs typeface="+mj-cs"/>
              </a:rPr>
              <a:t> </a:t>
            </a:r>
            <a:r>
              <a:rPr lang="en-US" sz="3100" kern="1200" dirty="0" err="1">
                <a:solidFill>
                  <a:schemeClr val="tx2"/>
                </a:solidFill>
                <a:latin typeface="+mj-lt"/>
                <a:ea typeface="+mj-ea"/>
                <a:cs typeface="+mj-cs"/>
              </a:rPr>
              <a:t>digter</a:t>
            </a:r>
            <a:r>
              <a:rPr lang="en-US" sz="3100" kern="1200" dirty="0">
                <a:solidFill>
                  <a:schemeClr val="tx2"/>
                </a:solidFill>
                <a:latin typeface="+mj-lt"/>
                <a:ea typeface="+mj-ea"/>
                <a:cs typeface="+mj-cs"/>
              </a:rPr>
              <a:t> Otto </a:t>
            </a:r>
            <a:r>
              <a:rPr lang="en-US" sz="3100" kern="1200" dirty="0" err="1">
                <a:solidFill>
                  <a:schemeClr val="tx2"/>
                </a:solidFill>
                <a:latin typeface="+mj-lt"/>
                <a:ea typeface="+mj-ea"/>
                <a:cs typeface="+mj-cs"/>
              </a:rPr>
              <a:t>Gelsted</a:t>
            </a:r>
            <a:r>
              <a:rPr lang="en-US" sz="3100" kern="1200" dirty="0">
                <a:solidFill>
                  <a:schemeClr val="tx2"/>
                </a:solidFill>
                <a:latin typeface="+mj-lt"/>
                <a:ea typeface="+mj-ea"/>
                <a:cs typeface="+mj-cs"/>
              </a:rPr>
              <a:t> ((1888-1968)) </a:t>
            </a:r>
            <a:r>
              <a:rPr lang="en-US" sz="3100" kern="1200" dirty="0" err="1">
                <a:solidFill>
                  <a:schemeClr val="tx2"/>
                </a:solidFill>
                <a:latin typeface="+mj-lt"/>
                <a:ea typeface="+mj-ea"/>
                <a:cs typeface="+mj-cs"/>
              </a:rPr>
              <a:t>skrev</a:t>
            </a:r>
            <a:r>
              <a:rPr lang="en-US" sz="3100" kern="1200" dirty="0">
                <a:solidFill>
                  <a:schemeClr val="tx2"/>
                </a:solidFill>
                <a:latin typeface="+mj-lt"/>
                <a:ea typeface="+mj-ea"/>
                <a:cs typeface="+mj-cs"/>
              </a:rPr>
              <a:t> ‘De </a:t>
            </a:r>
            <a:r>
              <a:rPr lang="en-US" sz="3100" kern="1200" dirty="0" err="1">
                <a:solidFill>
                  <a:schemeClr val="tx2"/>
                </a:solidFill>
                <a:latin typeface="+mj-lt"/>
                <a:ea typeface="+mj-ea"/>
                <a:cs typeface="+mj-cs"/>
              </a:rPr>
              <a:t>mørke</a:t>
            </a:r>
            <a:r>
              <a:rPr lang="en-US" sz="3100" kern="1200" dirty="0">
                <a:solidFill>
                  <a:schemeClr val="tx2"/>
                </a:solidFill>
                <a:latin typeface="+mj-lt"/>
                <a:ea typeface="+mj-ea"/>
                <a:cs typeface="+mj-cs"/>
              </a:rPr>
              <a:t> Fugle </a:t>
            </a:r>
            <a:r>
              <a:rPr lang="en-US" sz="3100" kern="1200" dirty="0" err="1">
                <a:solidFill>
                  <a:schemeClr val="tx2"/>
                </a:solidFill>
                <a:latin typeface="+mj-lt"/>
                <a:ea typeface="+mj-ea"/>
                <a:cs typeface="+mj-cs"/>
              </a:rPr>
              <a:t>fløj</a:t>
            </a:r>
            <a:r>
              <a:rPr lang="en-US" sz="3100" kern="1200" dirty="0">
                <a:solidFill>
                  <a:schemeClr val="tx2"/>
                </a:solidFill>
                <a:latin typeface="+mj-lt"/>
                <a:ea typeface="+mj-ea"/>
                <a:cs typeface="+mj-cs"/>
              </a:rPr>
              <a:t>’ – et </a:t>
            </a:r>
            <a:r>
              <a:rPr lang="en-US" sz="3100" kern="1200" dirty="0" err="1">
                <a:solidFill>
                  <a:schemeClr val="tx2"/>
                </a:solidFill>
                <a:latin typeface="+mj-lt"/>
                <a:ea typeface="+mj-ea"/>
                <a:cs typeface="+mj-cs"/>
              </a:rPr>
              <a:t>digt</a:t>
            </a:r>
            <a:r>
              <a:rPr lang="en-US" sz="3100" kern="1200" dirty="0">
                <a:solidFill>
                  <a:schemeClr val="tx2"/>
                </a:solidFill>
                <a:latin typeface="+mj-lt"/>
                <a:ea typeface="+mj-ea"/>
                <a:cs typeface="+mj-cs"/>
              </a:rPr>
              <a:t>, der </a:t>
            </a:r>
            <a:r>
              <a:rPr lang="en-US" sz="3100" kern="1200" dirty="0" err="1">
                <a:solidFill>
                  <a:schemeClr val="tx2"/>
                </a:solidFill>
                <a:latin typeface="+mj-lt"/>
                <a:ea typeface="+mj-ea"/>
                <a:cs typeface="+mj-cs"/>
              </a:rPr>
              <a:t>beskriver</a:t>
            </a:r>
            <a:r>
              <a:rPr lang="en-US" sz="3100" kern="1200" dirty="0">
                <a:solidFill>
                  <a:schemeClr val="tx2"/>
                </a:solidFill>
                <a:latin typeface="+mj-lt"/>
                <a:ea typeface="+mj-ea"/>
                <a:cs typeface="+mj-cs"/>
              </a:rPr>
              <a:t> den </a:t>
            </a:r>
            <a:r>
              <a:rPr lang="en-US" sz="3100" kern="1200" dirty="0" err="1">
                <a:solidFill>
                  <a:schemeClr val="tx2"/>
                </a:solidFill>
                <a:latin typeface="+mj-lt"/>
                <a:ea typeface="+mj-ea"/>
                <a:cs typeface="+mj-cs"/>
              </a:rPr>
              <a:t>følelse</a:t>
            </a:r>
            <a:r>
              <a:rPr lang="en-US" sz="3100" kern="1200" dirty="0">
                <a:solidFill>
                  <a:schemeClr val="tx2"/>
                </a:solidFill>
                <a:latin typeface="+mj-lt"/>
                <a:ea typeface="+mj-ea"/>
                <a:cs typeface="+mj-cs"/>
              </a:rPr>
              <a:t>, mange </a:t>
            </a:r>
            <a:r>
              <a:rPr lang="en-US" sz="3100" kern="1200" dirty="0" err="1">
                <a:solidFill>
                  <a:schemeClr val="tx2"/>
                </a:solidFill>
                <a:latin typeface="+mj-lt"/>
                <a:ea typeface="+mj-ea"/>
                <a:cs typeface="+mj-cs"/>
              </a:rPr>
              <a:t>danskere</a:t>
            </a:r>
            <a:r>
              <a:rPr lang="en-US" sz="3100" kern="1200" dirty="0">
                <a:solidFill>
                  <a:schemeClr val="tx2"/>
                </a:solidFill>
                <a:latin typeface="+mj-lt"/>
                <a:ea typeface="+mj-ea"/>
                <a:cs typeface="+mj-cs"/>
              </a:rPr>
              <a:t> </a:t>
            </a:r>
            <a:r>
              <a:rPr lang="en-US" sz="3100" kern="1200" dirty="0" err="1">
                <a:solidFill>
                  <a:schemeClr val="tx2"/>
                </a:solidFill>
                <a:latin typeface="+mj-lt"/>
                <a:ea typeface="+mj-ea"/>
                <a:cs typeface="+mj-cs"/>
              </a:rPr>
              <a:t>må</a:t>
            </a:r>
            <a:r>
              <a:rPr lang="en-US" sz="3100" kern="1200" dirty="0">
                <a:solidFill>
                  <a:schemeClr val="tx2"/>
                </a:solidFill>
                <a:latin typeface="+mj-lt"/>
                <a:ea typeface="+mj-ea"/>
                <a:cs typeface="+mj-cs"/>
              </a:rPr>
              <a:t> have haft den 9. </a:t>
            </a:r>
            <a:r>
              <a:rPr lang="en-US" sz="3100" kern="1200" dirty="0" err="1">
                <a:solidFill>
                  <a:schemeClr val="tx2"/>
                </a:solidFill>
                <a:latin typeface="+mj-lt"/>
                <a:ea typeface="+mj-ea"/>
                <a:cs typeface="+mj-cs"/>
              </a:rPr>
              <a:t>april</a:t>
            </a:r>
            <a:r>
              <a:rPr lang="en-US" sz="3100" kern="1200" dirty="0">
                <a:solidFill>
                  <a:schemeClr val="tx2"/>
                </a:solidFill>
                <a:latin typeface="+mj-lt"/>
                <a:ea typeface="+mj-ea"/>
                <a:cs typeface="+mj-cs"/>
              </a:rPr>
              <a:t> 1940. Otto </a:t>
            </a:r>
            <a:r>
              <a:rPr lang="en-US" sz="3100" kern="1200" dirty="0" err="1">
                <a:solidFill>
                  <a:schemeClr val="tx2"/>
                </a:solidFill>
                <a:latin typeface="+mj-lt"/>
                <a:ea typeface="+mj-ea"/>
                <a:cs typeface="+mj-cs"/>
              </a:rPr>
              <a:t>Gelsted</a:t>
            </a:r>
            <a:r>
              <a:rPr lang="en-US" sz="3100" kern="1200" dirty="0">
                <a:solidFill>
                  <a:schemeClr val="tx2"/>
                </a:solidFill>
                <a:latin typeface="+mj-lt"/>
                <a:ea typeface="+mj-ea"/>
                <a:cs typeface="+mj-cs"/>
              </a:rPr>
              <a:t> </a:t>
            </a:r>
            <a:r>
              <a:rPr lang="en-US" sz="3100" kern="1200" dirty="0" err="1">
                <a:solidFill>
                  <a:schemeClr val="tx2"/>
                </a:solidFill>
                <a:latin typeface="+mj-lt"/>
                <a:ea typeface="+mj-ea"/>
                <a:cs typeface="+mj-cs"/>
              </a:rPr>
              <a:t>måtte</a:t>
            </a:r>
            <a:r>
              <a:rPr lang="en-US" sz="3100" kern="1200" dirty="0">
                <a:solidFill>
                  <a:schemeClr val="tx2"/>
                </a:solidFill>
                <a:latin typeface="+mj-lt"/>
                <a:ea typeface="+mj-ea"/>
                <a:cs typeface="+mj-cs"/>
              </a:rPr>
              <a:t> </a:t>
            </a:r>
            <a:r>
              <a:rPr lang="en-US" sz="3100" kern="1200" dirty="0" err="1">
                <a:solidFill>
                  <a:schemeClr val="tx2"/>
                </a:solidFill>
                <a:latin typeface="+mj-lt"/>
                <a:ea typeface="+mj-ea"/>
                <a:cs typeface="+mj-cs"/>
              </a:rPr>
              <a:t>flygte</a:t>
            </a:r>
            <a:r>
              <a:rPr lang="en-US" sz="3100" kern="1200" dirty="0">
                <a:solidFill>
                  <a:schemeClr val="tx2"/>
                </a:solidFill>
                <a:latin typeface="+mj-lt"/>
                <a:ea typeface="+mj-ea"/>
                <a:cs typeface="+mj-cs"/>
              </a:rPr>
              <a:t> </a:t>
            </a:r>
            <a:r>
              <a:rPr lang="en-US" sz="3100" kern="1200" dirty="0" err="1">
                <a:solidFill>
                  <a:schemeClr val="tx2"/>
                </a:solidFill>
                <a:latin typeface="+mj-lt"/>
                <a:ea typeface="+mj-ea"/>
                <a:cs typeface="+mj-cs"/>
              </a:rPr>
              <a:t>til</a:t>
            </a:r>
            <a:r>
              <a:rPr lang="en-US" sz="3100" kern="1200" dirty="0">
                <a:solidFill>
                  <a:schemeClr val="tx2"/>
                </a:solidFill>
                <a:latin typeface="+mj-lt"/>
                <a:ea typeface="+mj-ea"/>
                <a:cs typeface="+mj-cs"/>
              </a:rPr>
              <a:t> Sverige </a:t>
            </a:r>
            <a:r>
              <a:rPr lang="en-US" sz="3100" kern="1200" dirty="0" err="1">
                <a:solidFill>
                  <a:schemeClr val="tx2"/>
                </a:solidFill>
                <a:latin typeface="+mj-lt"/>
                <a:ea typeface="+mj-ea"/>
                <a:cs typeface="+mj-cs"/>
              </a:rPr>
              <a:t>i</a:t>
            </a:r>
            <a:r>
              <a:rPr lang="en-US" sz="3100" kern="1200" dirty="0">
                <a:solidFill>
                  <a:schemeClr val="tx2"/>
                </a:solidFill>
                <a:latin typeface="+mj-lt"/>
                <a:ea typeface="+mj-ea"/>
                <a:cs typeface="+mj-cs"/>
              </a:rPr>
              <a:t> 1943. </a:t>
            </a:r>
            <a:br>
              <a:rPr lang="en-US" sz="3100" kern="1200" dirty="0">
                <a:solidFill>
                  <a:schemeClr val="tx2"/>
                </a:solidFill>
                <a:latin typeface="+mj-lt"/>
                <a:ea typeface="+mj-ea"/>
                <a:cs typeface="+mj-cs"/>
              </a:rPr>
            </a:br>
            <a:endParaRPr lang="en-US" sz="3100" kern="1200" dirty="0">
              <a:solidFill>
                <a:schemeClr val="tx2"/>
              </a:solidFill>
              <a:latin typeface="+mj-lt"/>
              <a:ea typeface="+mj-ea"/>
              <a:cs typeface="+mj-cs"/>
            </a:endParaRPr>
          </a:p>
        </p:txBody>
      </p:sp>
      <p:grpSp>
        <p:nvGrpSpPr>
          <p:cNvPr id="103" name="Bottom Right">
            <a:extLst>
              <a:ext uri="{FF2B5EF4-FFF2-40B4-BE49-F238E27FC236}">
                <a16:creationId xmlns:a16="http://schemas.microsoft.com/office/drawing/2014/main" id="{92EC3874-05DD-47EE-9CA4-F0534A9468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4" name="Freeform: Shape 103">
              <a:extLst>
                <a:ext uri="{FF2B5EF4-FFF2-40B4-BE49-F238E27FC236}">
                  <a16:creationId xmlns:a16="http://schemas.microsoft.com/office/drawing/2014/main" id="{170FD15C-3AF3-48D2-BB71-1E8F0EA5D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5" name="Graphic 157">
              <a:extLst>
                <a:ext uri="{FF2B5EF4-FFF2-40B4-BE49-F238E27FC236}">
                  <a16:creationId xmlns:a16="http://schemas.microsoft.com/office/drawing/2014/main" id="{4E831CDE-CEE1-496B-AEDB-FB2A196FCA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7" name="Freeform: Shape 106">
                <a:extLst>
                  <a:ext uri="{FF2B5EF4-FFF2-40B4-BE49-F238E27FC236}">
                    <a16:creationId xmlns:a16="http://schemas.microsoft.com/office/drawing/2014/main" id="{93AA54E4-E5E3-435E-8667-AE6F80B5A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59585BA2-83E2-46ED-B377-86D4F1655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C15FDA69-033D-45F7-8CB5-4BC51040E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E8307457-2BDD-4E1B-86B0-0B11C1B14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ABE53357-59FC-47FD-A904-1DDBC0E1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1DC07FFC-92FC-4B86-91D7-44BD070FB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BDA817E7-2BA6-4DDA-A9BE-B3CE938B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6" name="Freeform: Shape 105">
              <a:extLst>
                <a:ext uri="{FF2B5EF4-FFF2-40B4-BE49-F238E27FC236}">
                  <a16:creationId xmlns:a16="http://schemas.microsoft.com/office/drawing/2014/main" id="{C6A443FE-CA29-481D-BD91-3440C734B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dsholder til indhold 2">
            <a:extLst>
              <a:ext uri="{FF2B5EF4-FFF2-40B4-BE49-F238E27FC236}">
                <a16:creationId xmlns:a16="http://schemas.microsoft.com/office/drawing/2014/main" id="{F83E615E-DEE3-41EB-AFD4-CC76A915F1B7}"/>
              </a:ext>
            </a:extLst>
          </p:cNvPr>
          <p:cNvSpPr>
            <a:spLocks noGrp="1"/>
          </p:cNvSpPr>
          <p:nvPr>
            <p:ph idx="4294967295"/>
          </p:nvPr>
        </p:nvSpPr>
        <p:spPr>
          <a:xfrm>
            <a:off x="1185755" y="2308384"/>
            <a:ext cx="9634646" cy="4208448"/>
          </a:xfrm>
        </p:spPr>
        <p:txBody>
          <a:bodyPr vert="horz" lIns="91440" tIns="45720" rIns="91440" bIns="45720" rtlCol="0">
            <a:normAutofit fontScale="70000" lnSpcReduction="20000"/>
          </a:bodyPr>
          <a:lstStyle/>
          <a:p>
            <a:pPr>
              <a:lnSpc>
                <a:spcPct val="100000"/>
              </a:lnSpc>
              <a:buFont typeface="Arial" panose="020B0604020202020204" pitchFamily="34" charset="0"/>
              <a:buChar char="•"/>
            </a:pPr>
            <a:r>
              <a:rPr lang="en-US" sz="2300" dirty="0"/>
              <a:t>De </a:t>
            </a:r>
            <a:r>
              <a:rPr lang="en-US" sz="2300" dirty="0" err="1"/>
              <a:t>mørke</a:t>
            </a:r>
            <a:r>
              <a:rPr lang="en-US" sz="2300" dirty="0"/>
              <a:t> fugle </a:t>
            </a:r>
            <a:r>
              <a:rPr lang="en-US" sz="2300" dirty="0" err="1"/>
              <a:t>fløj</a:t>
            </a:r>
            <a:r>
              <a:rPr lang="en-US" sz="2300" dirty="0"/>
              <a:t> </a:t>
            </a:r>
            <a:br>
              <a:rPr lang="en-US" sz="2300" dirty="0"/>
            </a:br>
            <a:r>
              <a:rPr lang="en-US" sz="2300" dirty="0" err="1"/>
              <a:t>ved</a:t>
            </a:r>
            <a:r>
              <a:rPr lang="en-US" sz="2300" dirty="0"/>
              <a:t> </a:t>
            </a:r>
            <a:r>
              <a:rPr lang="en-US" sz="2300" dirty="0" err="1"/>
              <a:t>gry</a:t>
            </a:r>
            <a:r>
              <a:rPr lang="en-US" sz="2300" dirty="0"/>
              <a:t> med </a:t>
            </a:r>
            <a:r>
              <a:rPr lang="en-US" sz="2300" dirty="0" err="1"/>
              <a:t>motorstøj</a:t>
            </a:r>
            <a:r>
              <a:rPr lang="en-US" sz="2300" dirty="0"/>
              <a:t> </a:t>
            </a:r>
            <a:br>
              <a:rPr lang="en-US" sz="2300" dirty="0"/>
            </a:br>
            <a:r>
              <a:rPr lang="en-US" sz="2300" dirty="0" err="1"/>
              <a:t>i</a:t>
            </a:r>
            <a:r>
              <a:rPr lang="en-US" sz="2300" dirty="0"/>
              <a:t> </a:t>
            </a:r>
            <a:r>
              <a:rPr lang="en-US" sz="2300" dirty="0" err="1"/>
              <a:t>eskadriller</a:t>
            </a:r>
            <a:r>
              <a:rPr lang="en-US" sz="2300" dirty="0"/>
              <a:t> over </a:t>
            </a:r>
            <a:r>
              <a:rPr lang="en-US" sz="2300" dirty="0" err="1"/>
              <a:t>byens</a:t>
            </a:r>
            <a:r>
              <a:rPr lang="en-US" sz="2300" dirty="0"/>
              <a:t> </a:t>
            </a:r>
            <a:r>
              <a:rPr lang="en-US" sz="2300" dirty="0" err="1"/>
              <a:t>tage</a:t>
            </a:r>
            <a:r>
              <a:rPr lang="en-US" sz="2300" dirty="0"/>
              <a:t>. </a:t>
            </a:r>
            <a:br>
              <a:rPr lang="en-US" sz="2300" dirty="0"/>
            </a:br>
            <a:r>
              <a:rPr lang="en-US" sz="2300" dirty="0"/>
              <a:t>Da </a:t>
            </a:r>
            <a:r>
              <a:rPr lang="en-US" sz="2300" dirty="0" err="1"/>
              <a:t>så</a:t>
            </a:r>
            <a:r>
              <a:rPr lang="en-US" sz="2300" dirty="0"/>
              <a:t> vi </a:t>
            </a:r>
            <a:r>
              <a:rPr lang="en-US" sz="2300" dirty="0" err="1"/>
              <a:t>og</a:t>
            </a:r>
            <a:r>
              <a:rPr lang="en-US" sz="2300" dirty="0"/>
              <a:t> </a:t>
            </a:r>
            <a:r>
              <a:rPr lang="en-US" sz="2300" dirty="0" err="1"/>
              <a:t>forstod</a:t>
            </a:r>
            <a:r>
              <a:rPr lang="en-US" sz="2300" dirty="0"/>
              <a:t>, </a:t>
            </a:r>
            <a:br>
              <a:rPr lang="en-US" sz="2300" dirty="0"/>
            </a:br>
            <a:r>
              <a:rPr lang="en-US" sz="2300" dirty="0"/>
              <a:t>det </a:t>
            </a:r>
            <a:r>
              <a:rPr lang="en-US" sz="2300" dirty="0" err="1"/>
              <a:t>gik</a:t>
            </a:r>
            <a:r>
              <a:rPr lang="en-US" sz="2300" dirty="0"/>
              <a:t> </a:t>
            </a:r>
            <a:r>
              <a:rPr lang="en-US" sz="2300" dirty="0" err="1"/>
              <a:t>til</a:t>
            </a:r>
            <a:r>
              <a:rPr lang="en-US" sz="2300" dirty="0"/>
              <a:t> </a:t>
            </a:r>
            <a:r>
              <a:rPr lang="en-US" sz="2300" dirty="0" err="1"/>
              <a:t>hjertets</a:t>
            </a:r>
            <a:r>
              <a:rPr lang="en-US" sz="2300" dirty="0"/>
              <a:t> rod, </a:t>
            </a:r>
            <a:br>
              <a:rPr lang="en-US" sz="2300" dirty="0"/>
            </a:br>
            <a:r>
              <a:rPr lang="en-US" sz="2300" dirty="0"/>
              <a:t>at vi </a:t>
            </a:r>
            <a:r>
              <a:rPr lang="en-US" sz="2300" dirty="0" err="1"/>
              <a:t>fik</a:t>
            </a:r>
            <a:r>
              <a:rPr lang="en-US" sz="2300" dirty="0"/>
              <a:t> </a:t>
            </a:r>
            <a:r>
              <a:rPr lang="en-US" sz="2300" dirty="0" err="1"/>
              <a:t>trældoms</a:t>
            </a:r>
            <a:r>
              <a:rPr lang="en-US" sz="2300" dirty="0"/>
              <a:t> </a:t>
            </a:r>
            <a:r>
              <a:rPr lang="en-US" sz="2300" dirty="0" err="1"/>
              <a:t>bitre</a:t>
            </a:r>
            <a:r>
              <a:rPr lang="en-US" sz="2300" dirty="0"/>
              <a:t> </a:t>
            </a:r>
            <a:r>
              <a:rPr lang="en-US" sz="2300" dirty="0" err="1"/>
              <a:t>brød</a:t>
            </a:r>
            <a:r>
              <a:rPr lang="en-US" sz="2300" dirty="0"/>
              <a:t> at </a:t>
            </a:r>
            <a:r>
              <a:rPr lang="en-US" sz="2300" dirty="0" err="1"/>
              <a:t>smage</a:t>
            </a:r>
            <a:r>
              <a:rPr lang="en-US" sz="2300" dirty="0"/>
              <a:t>. </a:t>
            </a:r>
          </a:p>
          <a:p>
            <a:pPr marL="3429000" lvl="8" indent="0">
              <a:lnSpc>
                <a:spcPct val="100000"/>
              </a:lnSpc>
              <a:buClr>
                <a:schemeClr val="accent5"/>
              </a:buClr>
              <a:buNone/>
            </a:pPr>
            <a:r>
              <a:rPr lang="en-US" sz="2300" dirty="0">
                <a:solidFill>
                  <a:schemeClr val="tx2"/>
                </a:solidFill>
              </a:rPr>
              <a:t>		*  </a:t>
            </a:r>
            <a:r>
              <a:rPr lang="en-US" sz="2300" dirty="0" err="1">
                <a:solidFill>
                  <a:schemeClr val="tx2"/>
                </a:solidFill>
              </a:rPr>
              <a:t>En</a:t>
            </a:r>
            <a:r>
              <a:rPr lang="en-US" sz="2300" dirty="0">
                <a:solidFill>
                  <a:schemeClr val="tx2"/>
                </a:solidFill>
              </a:rPr>
              <a:t> </a:t>
            </a:r>
            <a:r>
              <a:rPr lang="en-US" sz="2300" dirty="0" err="1">
                <a:solidFill>
                  <a:schemeClr val="tx2"/>
                </a:solidFill>
              </a:rPr>
              <a:t>dag</a:t>
            </a:r>
            <a:r>
              <a:rPr lang="en-US" sz="2300" dirty="0">
                <a:solidFill>
                  <a:schemeClr val="tx2"/>
                </a:solidFill>
              </a:rPr>
              <a:t> </a:t>
            </a:r>
            <a:r>
              <a:rPr lang="en-US" sz="2300" dirty="0" err="1">
                <a:solidFill>
                  <a:schemeClr val="tx2"/>
                </a:solidFill>
              </a:rPr>
              <a:t>så</a:t>
            </a:r>
            <a:r>
              <a:rPr lang="en-US" sz="2300" dirty="0">
                <a:solidFill>
                  <a:schemeClr val="tx2"/>
                </a:solidFill>
              </a:rPr>
              <a:t> </a:t>
            </a:r>
            <a:r>
              <a:rPr lang="en-US" sz="2300" dirty="0" err="1">
                <a:solidFill>
                  <a:schemeClr val="tx2"/>
                </a:solidFill>
              </a:rPr>
              <a:t>klar</a:t>
            </a:r>
            <a:r>
              <a:rPr lang="en-US" sz="2300" dirty="0">
                <a:solidFill>
                  <a:schemeClr val="tx2"/>
                </a:solidFill>
              </a:rPr>
              <a:t> </a:t>
            </a:r>
            <a:r>
              <a:rPr lang="en-US" sz="2300" dirty="0" err="1">
                <a:solidFill>
                  <a:schemeClr val="tx2"/>
                </a:solidFill>
              </a:rPr>
              <a:t>og</a:t>
            </a:r>
            <a:r>
              <a:rPr lang="en-US" sz="2300" dirty="0">
                <a:solidFill>
                  <a:schemeClr val="tx2"/>
                </a:solidFill>
              </a:rPr>
              <a:t> </a:t>
            </a:r>
            <a:r>
              <a:rPr lang="en-US" sz="2300" dirty="0" err="1">
                <a:solidFill>
                  <a:schemeClr val="tx2"/>
                </a:solidFill>
              </a:rPr>
              <a:t>blå</a:t>
            </a:r>
            <a:r>
              <a:rPr lang="en-US" sz="2300" dirty="0">
                <a:solidFill>
                  <a:schemeClr val="tx2"/>
                </a:solidFill>
              </a:rPr>
              <a:t>! </a:t>
            </a:r>
            <a:br>
              <a:rPr lang="en-US" sz="2300" dirty="0">
                <a:solidFill>
                  <a:schemeClr val="tx2"/>
                </a:solidFill>
              </a:rPr>
            </a:br>
            <a:r>
              <a:rPr lang="en-US" sz="2300" dirty="0">
                <a:solidFill>
                  <a:schemeClr val="tx2"/>
                </a:solidFill>
              </a:rPr>
              <a:t>		    Den sol vi vented` </a:t>
            </a:r>
            <a:r>
              <a:rPr lang="en-US" sz="2300" dirty="0" err="1">
                <a:solidFill>
                  <a:schemeClr val="tx2"/>
                </a:solidFill>
              </a:rPr>
              <a:t>på</a:t>
            </a:r>
            <a:r>
              <a:rPr lang="en-US" sz="2300" dirty="0">
                <a:solidFill>
                  <a:schemeClr val="tx2"/>
                </a:solidFill>
              </a:rPr>
              <a:t> </a:t>
            </a:r>
            <a:br>
              <a:rPr lang="en-US" sz="2300" dirty="0">
                <a:solidFill>
                  <a:schemeClr val="tx2"/>
                </a:solidFill>
              </a:rPr>
            </a:br>
            <a:r>
              <a:rPr lang="en-US" sz="2300" dirty="0">
                <a:solidFill>
                  <a:schemeClr val="tx2"/>
                </a:solidFill>
              </a:rPr>
              <a:t>  		    var </a:t>
            </a:r>
            <a:r>
              <a:rPr lang="en-US" sz="2300" dirty="0" err="1">
                <a:solidFill>
                  <a:schemeClr val="tx2"/>
                </a:solidFill>
              </a:rPr>
              <a:t>kommet</a:t>
            </a:r>
            <a:r>
              <a:rPr lang="en-US" sz="2300" dirty="0">
                <a:solidFill>
                  <a:schemeClr val="tx2"/>
                </a:solidFill>
              </a:rPr>
              <a:t>, men den </a:t>
            </a:r>
            <a:r>
              <a:rPr lang="en-US" sz="2300" dirty="0" err="1">
                <a:solidFill>
                  <a:schemeClr val="tx2"/>
                </a:solidFill>
              </a:rPr>
              <a:t>lyste</a:t>
            </a:r>
            <a:r>
              <a:rPr lang="en-US" sz="2300" dirty="0">
                <a:solidFill>
                  <a:schemeClr val="tx2"/>
                </a:solidFill>
              </a:rPr>
              <a:t> </a:t>
            </a:r>
            <a:r>
              <a:rPr lang="en-US" sz="2300" dirty="0" err="1">
                <a:solidFill>
                  <a:schemeClr val="tx2"/>
                </a:solidFill>
              </a:rPr>
              <a:t>som</a:t>
            </a:r>
            <a:r>
              <a:rPr lang="en-US" sz="2300" dirty="0">
                <a:solidFill>
                  <a:schemeClr val="tx2"/>
                </a:solidFill>
              </a:rPr>
              <a:t> </a:t>
            </a:r>
            <a:r>
              <a:rPr lang="en-US" sz="2300" dirty="0" err="1">
                <a:solidFill>
                  <a:schemeClr val="tx2"/>
                </a:solidFill>
              </a:rPr>
              <a:t>i</a:t>
            </a:r>
            <a:r>
              <a:rPr lang="en-US" sz="2300" dirty="0">
                <a:solidFill>
                  <a:schemeClr val="tx2"/>
                </a:solidFill>
              </a:rPr>
              <a:t> </a:t>
            </a:r>
            <a:r>
              <a:rPr lang="en-US" sz="2300" dirty="0" err="1">
                <a:solidFill>
                  <a:schemeClr val="tx2"/>
                </a:solidFill>
              </a:rPr>
              <a:t>blinde</a:t>
            </a:r>
            <a:r>
              <a:rPr lang="en-US" sz="2300" dirty="0">
                <a:solidFill>
                  <a:schemeClr val="tx2"/>
                </a:solidFill>
              </a:rPr>
              <a:t>. </a:t>
            </a:r>
            <a:br>
              <a:rPr lang="en-US" sz="2300" dirty="0">
                <a:solidFill>
                  <a:schemeClr val="tx2"/>
                </a:solidFill>
              </a:rPr>
            </a:br>
            <a:r>
              <a:rPr lang="en-US" sz="2300" dirty="0">
                <a:solidFill>
                  <a:schemeClr val="tx2"/>
                </a:solidFill>
              </a:rPr>
              <a:t>  		    </a:t>
            </a:r>
            <a:r>
              <a:rPr lang="en-US" sz="2300" dirty="0" err="1">
                <a:solidFill>
                  <a:schemeClr val="tx2"/>
                </a:solidFill>
              </a:rPr>
              <a:t>Betvunget</a:t>
            </a:r>
            <a:r>
              <a:rPr lang="en-US" sz="2300" dirty="0">
                <a:solidFill>
                  <a:schemeClr val="tx2"/>
                </a:solidFill>
              </a:rPr>
              <a:t>, </a:t>
            </a:r>
            <a:r>
              <a:rPr lang="en-US" sz="2300" dirty="0" err="1">
                <a:solidFill>
                  <a:schemeClr val="tx2"/>
                </a:solidFill>
              </a:rPr>
              <a:t>smertestum</a:t>
            </a:r>
            <a:r>
              <a:rPr lang="en-US" sz="2300" dirty="0">
                <a:solidFill>
                  <a:schemeClr val="tx2"/>
                </a:solidFill>
              </a:rPr>
              <a:t> </a:t>
            </a:r>
            <a:br>
              <a:rPr lang="en-US" sz="2300" dirty="0">
                <a:solidFill>
                  <a:schemeClr val="tx2"/>
                </a:solidFill>
              </a:rPr>
            </a:br>
            <a:r>
              <a:rPr lang="en-US" sz="2300" dirty="0">
                <a:solidFill>
                  <a:schemeClr val="tx2"/>
                </a:solidFill>
              </a:rPr>
              <a:t>  		    </a:t>
            </a:r>
            <a:r>
              <a:rPr lang="en-US" sz="2300" dirty="0" err="1">
                <a:solidFill>
                  <a:schemeClr val="tx2"/>
                </a:solidFill>
              </a:rPr>
              <a:t>lå</a:t>
            </a:r>
            <a:r>
              <a:rPr lang="en-US" sz="2300" dirty="0">
                <a:solidFill>
                  <a:schemeClr val="tx2"/>
                </a:solidFill>
              </a:rPr>
              <a:t> </a:t>
            </a:r>
            <a:r>
              <a:rPr lang="en-US" sz="2300" dirty="0" err="1">
                <a:solidFill>
                  <a:schemeClr val="tx2"/>
                </a:solidFill>
              </a:rPr>
              <a:t>Danmark</a:t>
            </a:r>
            <a:r>
              <a:rPr lang="en-US" sz="2300" dirty="0">
                <a:solidFill>
                  <a:schemeClr val="tx2"/>
                </a:solidFill>
              </a:rPr>
              <a:t> </a:t>
            </a:r>
            <a:r>
              <a:rPr lang="en-US" sz="2300" dirty="0" err="1">
                <a:solidFill>
                  <a:schemeClr val="tx2"/>
                </a:solidFill>
              </a:rPr>
              <a:t>sluttet</a:t>
            </a:r>
            <a:r>
              <a:rPr lang="en-US" sz="2300" dirty="0">
                <a:solidFill>
                  <a:schemeClr val="tx2"/>
                </a:solidFill>
              </a:rPr>
              <a:t> </a:t>
            </a:r>
            <a:r>
              <a:rPr lang="en-US" sz="2300" dirty="0" err="1">
                <a:solidFill>
                  <a:schemeClr val="tx2"/>
                </a:solidFill>
              </a:rPr>
              <a:t>krum</a:t>
            </a:r>
            <a:r>
              <a:rPr lang="en-US" sz="2300" dirty="0">
                <a:solidFill>
                  <a:schemeClr val="tx2"/>
                </a:solidFill>
              </a:rPr>
              <a:t>, </a:t>
            </a:r>
            <a:br>
              <a:rPr lang="en-US" sz="2300" dirty="0">
                <a:solidFill>
                  <a:schemeClr val="tx2"/>
                </a:solidFill>
              </a:rPr>
            </a:br>
            <a:r>
              <a:rPr lang="en-US" sz="2300" dirty="0">
                <a:solidFill>
                  <a:schemeClr val="tx2"/>
                </a:solidFill>
              </a:rPr>
              <a:t>		    </a:t>
            </a:r>
            <a:r>
              <a:rPr lang="en-US" sz="2300" dirty="0" err="1">
                <a:solidFill>
                  <a:schemeClr val="tx2"/>
                </a:solidFill>
              </a:rPr>
              <a:t>så</a:t>
            </a:r>
            <a:r>
              <a:rPr lang="en-US" sz="2300" dirty="0">
                <a:solidFill>
                  <a:schemeClr val="tx2"/>
                </a:solidFill>
              </a:rPr>
              <a:t> </a:t>
            </a:r>
            <a:r>
              <a:rPr lang="en-US" sz="2300" dirty="0" err="1">
                <a:solidFill>
                  <a:schemeClr val="tx2"/>
                </a:solidFill>
              </a:rPr>
              <a:t>dybt</a:t>
            </a:r>
            <a:r>
              <a:rPr lang="en-US" sz="2300" dirty="0">
                <a:solidFill>
                  <a:schemeClr val="tx2"/>
                </a:solidFill>
              </a:rPr>
              <a:t> </a:t>
            </a:r>
            <a:r>
              <a:rPr lang="en-US" sz="2300" dirty="0" err="1">
                <a:solidFill>
                  <a:schemeClr val="tx2"/>
                </a:solidFill>
              </a:rPr>
              <a:t>i</a:t>
            </a:r>
            <a:r>
              <a:rPr lang="en-US" sz="2300" dirty="0">
                <a:solidFill>
                  <a:schemeClr val="tx2"/>
                </a:solidFill>
              </a:rPr>
              <a:t> </a:t>
            </a:r>
            <a:r>
              <a:rPr lang="en-US" sz="2300" dirty="0" err="1">
                <a:solidFill>
                  <a:schemeClr val="tx2"/>
                </a:solidFill>
              </a:rPr>
              <a:t>kval</a:t>
            </a:r>
            <a:r>
              <a:rPr lang="en-US" sz="2300" dirty="0">
                <a:solidFill>
                  <a:schemeClr val="tx2"/>
                </a:solidFill>
              </a:rPr>
              <a:t> </a:t>
            </a:r>
            <a:r>
              <a:rPr lang="en-US" sz="2300" dirty="0" err="1">
                <a:solidFill>
                  <a:schemeClr val="tx2"/>
                </a:solidFill>
              </a:rPr>
              <a:t>og</a:t>
            </a:r>
            <a:r>
              <a:rPr lang="en-US" sz="2300" dirty="0">
                <a:solidFill>
                  <a:schemeClr val="tx2"/>
                </a:solidFill>
              </a:rPr>
              <a:t> </a:t>
            </a:r>
            <a:r>
              <a:rPr lang="en-US" sz="2300" dirty="0" err="1">
                <a:solidFill>
                  <a:schemeClr val="tx2"/>
                </a:solidFill>
              </a:rPr>
              <a:t>nød</a:t>
            </a:r>
            <a:r>
              <a:rPr lang="en-US" sz="2300" dirty="0">
                <a:solidFill>
                  <a:schemeClr val="tx2"/>
                </a:solidFill>
              </a:rPr>
              <a:t> </a:t>
            </a:r>
            <a:r>
              <a:rPr lang="en-US" sz="2300" dirty="0" err="1">
                <a:solidFill>
                  <a:schemeClr val="tx2"/>
                </a:solidFill>
              </a:rPr>
              <a:t>som</a:t>
            </a:r>
            <a:r>
              <a:rPr lang="en-US" sz="2300" dirty="0">
                <a:solidFill>
                  <a:schemeClr val="tx2"/>
                </a:solidFill>
              </a:rPr>
              <a:t> </a:t>
            </a:r>
            <a:r>
              <a:rPr lang="en-US" sz="2300" dirty="0" err="1">
                <a:solidFill>
                  <a:schemeClr val="tx2"/>
                </a:solidFill>
              </a:rPr>
              <a:t>ingensinde</a:t>
            </a:r>
            <a:r>
              <a:rPr lang="en-US" sz="2300" dirty="0">
                <a:solidFill>
                  <a:schemeClr val="tx2"/>
                </a:solidFill>
              </a:rPr>
              <a:t>. </a:t>
            </a:r>
          </a:p>
          <a:p>
            <a:pPr>
              <a:lnSpc>
                <a:spcPct val="100000"/>
              </a:lnSpc>
              <a:buFont typeface="Arial" panose="020B0604020202020204" pitchFamily="34" charset="0"/>
              <a:buChar char="•"/>
            </a:pPr>
            <a:r>
              <a:rPr lang="en-US" sz="2300" dirty="0"/>
              <a:t>Men </a:t>
            </a:r>
            <a:r>
              <a:rPr lang="en-US" sz="2300" dirty="0" err="1"/>
              <a:t>i</a:t>
            </a:r>
            <a:r>
              <a:rPr lang="en-US" sz="2300" dirty="0"/>
              <a:t> den </a:t>
            </a:r>
            <a:r>
              <a:rPr lang="en-US" sz="2300" dirty="0" err="1"/>
              <a:t>angstens</a:t>
            </a:r>
            <a:r>
              <a:rPr lang="en-US" sz="2300" dirty="0"/>
              <a:t> </a:t>
            </a:r>
            <a:r>
              <a:rPr lang="en-US" sz="2300" dirty="0" err="1"/>
              <a:t>stund</a:t>
            </a:r>
            <a:r>
              <a:rPr lang="en-US" sz="2300" dirty="0"/>
              <a:t>, </a:t>
            </a:r>
            <a:br>
              <a:rPr lang="en-US" sz="2300" dirty="0"/>
            </a:br>
            <a:r>
              <a:rPr lang="en-US" sz="2300" dirty="0"/>
              <a:t>Du </a:t>
            </a:r>
            <a:r>
              <a:rPr lang="en-US" sz="2300" dirty="0" err="1"/>
              <a:t>lå</a:t>
            </a:r>
            <a:r>
              <a:rPr lang="en-US" sz="2300" dirty="0"/>
              <a:t> med </a:t>
            </a:r>
            <a:r>
              <a:rPr lang="en-US" sz="2300" dirty="0" err="1"/>
              <a:t>blodig</a:t>
            </a:r>
            <a:r>
              <a:rPr lang="en-US" sz="2300" dirty="0"/>
              <a:t> </a:t>
            </a:r>
            <a:r>
              <a:rPr lang="en-US" sz="2300" dirty="0" err="1"/>
              <a:t>mund</a:t>
            </a:r>
            <a:r>
              <a:rPr lang="en-US" sz="2300" dirty="0"/>
              <a:t> </a:t>
            </a:r>
            <a:br>
              <a:rPr lang="en-US" sz="2300" dirty="0"/>
            </a:br>
            <a:r>
              <a:rPr lang="en-US" sz="2300" dirty="0" err="1"/>
              <a:t>og</a:t>
            </a:r>
            <a:r>
              <a:rPr lang="en-US" sz="2300" dirty="0"/>
              <a:t> alt </a:t>
            </a:r>
            <a:r>
              <a:rPr lang="en-US" sz="2300" dirty="0" err="1"/>
              <a:t>omkring</a:t>
            </a:r>
            <a:r>
              <a:rPr lang="en-US" sz="2300" dirty="0"/>
              <a:t> var </a:t>
            </a:r>
            <a:r>
              <a:rPr lang="en-US" sz="2300" dirty="0" err="1"/>
              <a:t>dødsens</a:t>
            </a:r>
            <a:r>
              <a:rPr lang="en-US" sz="2300" dirty="0"/>
              <a:t> </a:t>
            </a:r>
            <a:r>
              <a:rPr lang="en-US" sz="2300" dirty="0" err="1"/>
              <a:t>nat</a:t>
            </a:r>
            <a:r>
              <a:rPr lang="en-US" sz="2300" dirty="0"/>
              <a:t> </a:t>
            </a:r>
            <a:r>
              <a:rPr lang="en-US" sz="2300" dirty="0" err="1"/>
              <a:t>og</a:t>
            </a:r>
            <a:r>
              <a:rPr lang="en-US" sz="2300" dirty="0"/>
              <a:t> </a:t>
            </a:r>
            <a:r>
              <a:rPr lang="en-US" sz="2300" dirty="0" err="1"/>
              <a:t>gru</a:t>
            </a:r>
            <a:r>
              <a:rPr lang="en-US" sz="2300" dirty="0"/>
              <a:t>, </a:t>
            </a:r>
            <a:br>
              <a:rPr lang="en-US" sz="2300" dirty="0"/>
            </a:br>
            <a:r>
              <a:rPr lang="en-US" sz="2300" dirty="0"/>
              <a:t>da </a:t>
            </a:r>
            <a:r>
              <a:rPr lang="en-US" sz="2300" dirty="0" err="1"/>
              <a:t>så</a:t>
            </a:r>
            <a:r>
              <a:rPr lang="en-US" sz="2300" dirty="0"/>
              <a:t> vi </a:t>
            </a:r>
            <a:r>
              <a:rPr lang="en-US" sz="2300" dirty="0" err="1"/>
              <a:t>og</a:t>
            </a:r>
            <a:r>
              <a:rPr lang="en-US" sz="2300" dirty="0"/>
              <a:t> </a:t>
            </a:r>
            <a:r>
              <a:rPr lang="en-US" sz="2300" dirty="0" err="1"/>
              <a:t>forstod</a:t>
            </a:r>
            <a:r>
              <a:rPr lang="en-US" sz="2300" dirty="0"/>
              <a:t> </a:t>
            </a:r>
            <a:br>
              <a:rPr lang="en-US" sz="2300" dirty="0"/>
            </a:br>
            <a:r>
              <a:rPr lang="en-US" sz="2300" dirty="0" err="1"/>
              <a:t>til</a:t>
            </a:r>
            <a:r>
              <a:rPr lang="en-US" sz="2300" dirty="0"/>
              <a:t> </a:t>
            </a:r>
            <a:r>
              <a:rPr lang="en-US" sz="2300" dirty="0" err="1"/>
              <a:t>vore</a:t>
            </a:r>
            <a:r>
              <a:rPr lang="en-US" sz="2300" dirty="0"/>
              <a:t> </a:t>
            </a:r>
            <a:r>
              <a:rPr lang="en-US" sz="2300" dirty="0" err="1"/>
              <a:t>hjerters</a:t>
            </a:r>
            <a:r>
              <a:rPr lang="en-US" sz="2300" dirty="0"/>
              <a:t> rod, </a:t>
            </a:r>
            <a:br>
              <a:rPr lang="en-US" sz="2300" dirty="0"/>
            </a:br>
            <a:r>
              <a:rPr lang="en-US" sz="2300" dirty="0"/>
              <a:t>at </a:t>
            </a:r>
            <a:r>
              <a:rPr lang="en-US" sz="2300" dirty="0" err="1"/>
              <a:t>aldrig</a:t>
            </a:r>
            <a:r>
              <a:rPr lang="en-US" sz="2300" dirty="0"/>
              <a:t> har vi </a:t>
            </a:r>
            <a:r>
              <a:rPr lang="en-US" sz="2300" dirty="0" err="1"/>
              <a:t>elsket</a:t>
            </a:r>
            <a:r>
              <a:rPr lang="en-US" sz="2300" dirty="0"/>
              <a:t> Dig </a:t>
            </a:r>
            <a:r>
              <a:rPr lang="en-US" sz="2300" dirty="0" err="1"/>
              <a:t>som</a:t>
            </a:r>
            <a:r>
              <a:rPr lang="en-US" sz="2300" dirty="0"/>
              <a:t> nu! </a:t>
            </a:r>
          </a:p>
          <a:p>
            <a:pPr>
              <a:lnSpc>
                <a:spcPct val="100000"/>
              </a:lnSpc>
            </a:pPr>
            <a:endParaRPr lang="en-US" sz="1100" dirty="0"/>
          </a:p>
        </p:txBody>
      </p:sp>
    </p:spTree>
    <p:extLst>
      <p:ext uri="{BB962C8B-B14F-4D97-AF65-F5344CB8AC3E}">
        <p14:creationId xmlns:p14="http://schemas.microsoft.com/office/powerpoint/2010/main" val="153703032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9F5A7-3FE5-4251-9179-DE6B43F1220F}"/>
              </a:ext>
            </a:extLst>
          </p:cNvPr>
          <p:cNvSpPr>
            <a:spLocks noGrp="1"/>
          </p:cNvSpPr>
          <p:nvPr>
            <p:ph type="ctrTitle"/>
          </p:nvPr>
        </p:nvSpPr>
        <p:spPr>
          <a:xfrm>
            <a:off x="1524000" y="1066915"/>
            <a:ext cx="9144000" cy="1787603"/>
          </a:xfrm>
        </p:spPr>
        <p:txBody>
          <a:bodyPr>
            <a:normAutofit fontScale="90000"/>
          </a:bodyPr>
          <a:lstStyle/>
          <a:p>
            <a:r>
              <a:rPr lang="da-DK" dirty="0"/>
              <a:t>§ 266b kaldet Racismeparagraffen-1939</a:t>
            </a:r>
          </a:p>
        </p:txBody>
      </p:sp>
      <p:sp>
        <p:nvSpPr>
          <p:cNvPr id="3" name="Undertitel 2">
            <a:extLst>
              <a:ext uri="{FF2B5EF4-FFF2-40B4-BE49-F238E27FC236}">
                <a16:creationId xmlns:a16="http://schemas.microsoft.com/office/drawing/2014/main" id="{3FEBC68C-26F4-4228-8AAF-5B3D814FC671}"/>
              </a:ext>
            </a:extLst>
          </p:cNvPr>
          <p:cNvSpPr>
            <a:spLocks noGrp="1"/>
          </p:cNvSpPr>
          <p:nvPr>
            <p:ph type="subTitle" idx="1"/>
          </p:nvPr>
        </p:nvSpPr>
        <p:spPr>
          <a:xfrm>
            <a:off x="1523998" y="3371353"/>
            <a:ext cx="9933831" cy="2695492"/>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fontScale="92500"/>
          </a:bodyPr>
          <a:lstStyle/>
          <a:p>
            <a:r>
              <a:rPr lang="da-DK" dirty="0">
                <a:solidFill>
                  <a:schemeClr val="tx1"/>
                </a:solidFill>
              </a:rPr>
              <a:t>Den oprindelige og antinazistiske paragraf blev indføjet i straffeloven i 1939. Begrundelsen var den stigende hetz mod ”ikke ariere” særskilt jøder. I bemærkningerne til lovforslaget dengang hed det bl.a. Under hensyn til de i nyeste tid opdukkende foreteelser som forfølgelser af racer og </a:t>
            </a:r>
            <a:r>
              <a:rPr lang="da-DK" dirty="0" err="1">
                <a:solidFill>
                  <a:schemeClr val="tx1"/>
                </a:solidFill>
              </a:rPr>
              <a:t>trossam-fund</a:t>
            </a:r>
            <a:r>
              <a:rPr lang="da-DK" dirty="0">
                <a:solidFill>
                  <a:schemeClr val="tx1"/>
                </a:solidFill>
              </a:rPr>
              <a:t> m.v. foreslår man indførelse af forbud mod - ved udbredelse af falske rygter og beskyldninger - at forfølge eller ophidse til had mod enkelte grupper af den danske befolkning på grund af deres tro, afstamning eller kald.</a:t>
            </a:r>
          </a:p>
        </p:txBody>
      </p:sp>
      <mc:AlternateContent xmlns:mc="http://schemas.openxmlformats.org/markup-compatibility/2006" xmlns:p14="http://schemas.microsoft.com/office/powerpoint/2010/main">
        <mc:Choice Requires="p14">
          <p:contentPart p14:bwMode="auto" r:id="rId2">
            <p14:nvContentPartPr>
              <p14:cNvPr id="4" name="Håndskrift 3">
                <a:extLst>
                  <a:ext uri="{FF2B5EF4-FFF2-40B4-BE49-F238E27FC236}">
                    <a16:creationId xmlns:a16="http://schemas.microsoft.com/office/drawing/2014/main" id="{5D68A213-DA21-4142-B6A8-483655D9167D}"/>
                  </a:ext>
                </a:extLst>
              </p14:cNvPr>
              <p14:cNvContentPartPr/>
              <p14:nvPr/>
            </p14:nvContentPartPr>
            <p14:xfrm>
              <a:off x="2693412" y="569930"/>
              <a:ext cx="360" cy="360"/>
            </p14:xfrm>
          </p:contentPart>
        </mc:Choice>
        <mc:Fallback xmlns="">
          <p:pic>
            <p:nvPicPr>
              <p:cNvPr id="4" name="Håndskrift 3">
                <a:extLst>
                  <a:ext uri="{FF2B5EF4-FFF2-40B4-BE49-F238E27FC236}">
                    <a16:creationId xmlns:a16="http://schemas.microsoft.com/office/drawing/2014/main" id="{5D68A213-DA21-4142-B6A8-483655D9167D}"/>
                  </a:ext>
                </a:extLst>
              </p:cNvPr>
              <p:cNvPicPr/>
              <p:nvPr/>
            </p:nvPicPr>
            <p:blipFill>
              <a:blip r:embed="rId3"/>
              <a:stretch>
                <a:fillRect/>
              </a:stretch>
            </p:blipFill>
            <p:spPr>
              <a:xfrm>
                <a:off x="2675772" y="533930"/>
                <a:ext cx="36000" cy="72000"/>
              </a:xfrm>
              <a:prstGeom prst="rect">
                <a:avLst/>
              </a:prstGeom>
            </p:spPr>
          </p:pic>
        </mc:Fallback>
      </mc:AlternateContent>
    </p:spTree>
    <p:extLst>
      <p:ext uri="{BB962C8B-B14F-4D97-AF65-F5344CB8AC3E}">
        <p14:creationId xmlns:p14="http://schemas.microsoft.com/office/powerpoint/2010/main" val="9346856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0A987F33-A371-4E2B-8E59-7C795938A8B7}"/>
              </a:ext>
            </a:extLst>
          </p:cNvPr>
          <p:cNvSpPr>
            <a:spLocks noGrp="1"/>
          </p:cNvSpPr>
          <p:nvPr>
            <p:ph type="title"/>
          </p:nvPr>
        </p:nvSpPr>
        <p:spPr>
          <a:xfrm>
            <a:off x="1198181" y="168425"/>
            <a:ext cx="9988166" cy="1499401"/>
          </a:xfrm>
          <a:ln/>
        </p:spPr>
        <p:style>
          <a:lnRef idx="2">
            <a:schemeClr val="accent2"/>
          </a:lnRef>
          <a:fillRef idx="1">
            <a:schemeClr val="lt1"/>
          </a:fillRef>
          <a:effectRef idx="0">
            <a:schemeClr val="accent2"/>
          </a:effectRef>
          <a:fontRef idx="minor">
            <a:schemeClr val="dk1"/>
          </a:fontRef>
        </p:style>
        <p:txBody>
          <a:bodyPr>
            <a:normAutofit/>
          </a:bodyPr>
          <a:lstStyle/>
          <a:p>
            <a:pPr algn="ctr"/>
            <a:r>
              <a:rPr lang="da-DK" dirty="0"/>
              <a:t>Nazismen betød racisme og umenneskeliggørelse</a:t>
            </a:r>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Pladsholder til indhold 2">
            <a:extLst>
              <a:ext uri="{FF2B5EF4-FFF2-40B4-BE49-F238E27FC236}">
                <a16:creationId xmlns:a16="http://schemas.microsoft.com/office/drawing/2014/main" id="{78A03219-468C-4B8E-BD2B-BCBA6EE997EC}"/>
              </a:ext>
            </a:extLst>
          </p:cNvPr>
          <p:cNvGraphicFramePr>
            <a:graphicFrameLocks noGrp="1"/>
          </p:cNvGraphicFramePr>
          <p:nvPr>
            <p:ph idx="1"/>
            <p:extLst>
              <p:ext uri="{D42A27DB-BD31-4B8C-83A1-F6EECF244321}">
                <p14:modId xmlns:p14="http://schemas.microsoft.com/office/powerpoint/2010/main" val="1744734613"/>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Håndskrift 2">
                <a:extLst>
                  <a:ext uri="{FF2B5EF4-FFF2-40B4-BE49-F238E27FC236}">
                    <a16:creationId xmlns:a16="http://schemas.microsoft.com/office/drawing/2014/main" id="{04BF7EEF-070B-401E-B32A-D32376A04154}"/>
                  </a:ext>
                </a:extLst>
              </p14:cNvPr>
              <p14:cNvContentPartPr/>
              <p14:nvPr/>
            </p14:nvContentPartPr>
            <p14:xfrm>
              <a:off x="2854237" y="723318"/>
              <a:ext cx="360" cy="360"/>
            </p14:xfrm>
          </p:contentPart>
        </mc:Choice>
        <mc:Fallback xmlns="">
          <p:pic>
            <p:nvPicPr>
              <p:cNvPr id="3" name="Håndskrift 2">
                <a:extLst>
                  <a:ext uri="{FF2B5EF4-FFF2-40B4-BE49-F238E27FC236}">
                    <a16:creationId xmlns:a16="http://schemas.microsoft.com/office/drawing/2014/main" id="{04BF7EEF-070B-401E-B32A-D32376A04154}"/>
                  </a:ext>
                </a:extLst>
              </p:cNvPr>
              <p:cNvPicPr/>
              <p:nvPr/>
            </p:nvPicPr>
            <p:blipFill>
              <a:blip r:embed="rId8"/>
              <a:stretch>
                <a:fillRect/>
              </a:stretch>
            </p:blipFill>
            <p:spPr>
              <a:xfrm>
                <a:off x="2836597" y="68767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Håndskrift 3">
                <a:extLst>
                  <a:ext uri="{FF2B5EF4-FFF2-40B4-BE49-F238E27FC236}">
                    <a16:creationId xmlns:a16="http://schemas.microsoft.com/office/drawing/2014/main" id="{9EF30C58-1A58-4071-A7A8-2BB762493B8D}"/>
                  </a:ext>
                </a:extLst>
              </p14:cNvPr>
              <p14:cNvContentPartPr/>
              <p14:nvPr/>
            </p14:nvContentPartPr>
            <p14:xfrm>
              <a:off x="3029197" y="580038"/>
              <a:ext cx="360" cy="360"/>
            </p14:xfrm>
          </p:contentPart>
        </mc:Choice>
        <mc:Fallback xmlns="">
          <p:pic>
            <p:nvPicPr>
              <p:cNvPr id="4" name="Håndskrift 3">
                <a:extLst>
                  <a:ext uri="{FF2B5EF4-FFF2-40B4-BE49-F238E27FC236}">
                    <a16:creationId xmlns:a16="http://schemas.microsoft.com/office/drawing/2014/main" id="{9EF30C58-1A58-4071-A7A8-2BB762493B8D}"/>
                  </a:ext>
                </a:extLst>
              </p:cNvPr>
              <p:cNvPicPr/>
              <p:nvPr/>
            </p:nvPicPr>
            <p:blipFill>
              <a:blip r:embed="rId8"/>
              <a:stretch>
                <a:fillRect/>
              </a:stretch>
            </p:blipFill>
            <p:spPr>
              <a:xfrm>
                <a:off x="3011197" y="54439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Håndskrift 5">
                <a:extLst>
                  <a:ext uri="{FF2B5EF4-FFF2-40B4-BE49-F238E27FC236}">
                    <a16:creationId xmlns:a16="http://schemas.microsoft.com/office/drawing/2014/main" id="{DF6A4065-92C2-4DD3-9536-4202147AA267}"/>
                  </a:ext>
                </a:extLst>
              </p14:cNvPr>
              <p14:cNvContentPartPr/>
              <p14:nvPr/>
            </p14:nvContentPartPr>
            <p14:xfrm>
              <a:off x="2695117" y="635838"/>
              <a:ext cx="360" cy="360"/>
            </p14:xfrm>
          </p:contentPart>
        </mc:Choice>
        <mc:Fallback xmlns="">
          <p:pic>
            <p:nvPicPr>
              <p:cNvPr id="6" name="Håndskrift 5">
                <a:extLst>
                  <a:ext uri="{FF2B5EF4-FFF2-40B4-BE49-F238E27FC236}">
                    <a16:creationId xmlns:a16="http://schemas.microsoft.com/office/drawing/2014/main" id="{DF6A4065-92C2-4DD3-9536-4202147AA267}"/>
                  </a:ext>
                </a:extLst>
              </p:cNvPr>
              <p:cNvPicPr/>
              <p:nvPr/>
            </p:nvPicPr>
            <p:blipFill>
              <a:blip r:embed="rId8"/>
              <a:stretch>
                <a:fillRect/>
              </a:stretch>
            </p:blipFill>
            <p:spPr>
              <a:xfrm>
                <a:off x="2677117" y="59983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Håndskrift 6">
                <a:extLst>
                  <a:ext uri="{FF2B5EF4-FFF2-40B4-BE49-F238E27FC236}">
                    <a16:creationId xmlns:a16="http://schemas.microsoft.com/office/drawing/2014/main" id="{FA6A0ABF-D927-4BBA-8508-E8A0670B9D13}"/>
                  </a:ext>
                </a:extLst>
              </p14:cNvPr>
              <p14:cNvContentPartPr/>
              <p14:nvPr/>
            </p14:nvContentPartPr>
            <p14:xfrm>
              <a:off x="2631757" y="524598"/>
              <a:ext cx="360" cy="360"/>
            </p14:xfrm>
          </p:contentPart>
        </mc:Choice>
        <mc:Fallback xmlns="">
          <p:pic>
            <p:nvPicPr>
              <p:cNvPr id="7" name="Håndskrift 6">
                <a:extLst>
                  <a:ext uri="{FF2B5EF4-FFF2-40B4-BE49-F238E27FC236}">
                    <a16:creationId xmlns:a16="http://schemas.microsoft.com/office/drawing/2014/main" id="{FA6A0ABF-D927-4BBA-8508-E8A0670B9D13}"/>
                  </a:ext>
                </a:extLst>
              </p:cNvPr>
              <p:cNvPicPr/>
              <p:nvPr/>
            </p:nvPicPr>
            <p:blipFill>
              <a:blip r:embed="rId8"/>
              <a:stretch>
                <a:fillRect/>
              </a:stretch>
            </p:blipFill>
            <p:spPr>
              <a:xfrm>
                <a:off x="2613757" y="48895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Håndskrift 7">
                <a:extLst>
                  <a:ext uri="{FF2B5EF4-FFF2-40B4-BE49-F238E27FC236}">
                    <a16:creationId xmlns:a16="http://schemas.microsoft.com/office/drawing/2014/main" id="{C1E86CAB-A711-449A-B549-CED43010FAD7}"/>
                  </a:ext>
                </a:extLst>
              </p14:cNvPr>
              <p14:cNvContentPartPr/>
              <p14:nvPr/>
            </p14:nvContentPartPr>
            <p14:xfrm>
              <a:off x="2679277" y="548358"/>
              <a:ext cx="360" cy="360"/>
            </p14:xfrm>
          </p:contentPart>
        </mc:Choice>
        <mc:Fallback xmlns="">
          <p:pic>
            <p:nvPicPr>
              <p:cNvPr id="8" name="Håndskrift 7">
                <a:extLst>
                  <a:ext uri="{FF2B5EF4-FFF2-40B4-BE49-F238E27FC236}">
                    <a16:creationId xmlns:a16="http://schemas.microsoft.com/office/drawing/2014/main" id="{C1E86CAB-A711-449A-B549-CED43010FAD7}"/>
                  </a:ext>
                </a:extLst>
              </p:cNvPr>
              <p:cNvPicPr/>
              <p:nvPr/>
            </p:nvPicPr>
            <p:blipFill>
              <a:blip r:embed="rId8"/>
              <a:stretch>
                <a:fillRect/>
              </a:stretch>
            </p:blipFill>
            <p:spPr>
              <a:xfrm>
                <a:off x="2661637" y="51235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Håndskrift 9">
                <a:extLst>
                  <a:ext uri="{FF2B5EF4-FFF2-40B4-BE49-F238E27FC236}">
                    <a16:creationId xmlns:a16="http://schemas.microsoft.com/office/drawing/2014/main" id="{177A360C-CEE6-45EE-872A-2CCAEA12F28F}"/>
                  </a:ext>
                </a:extLst>
              </p14:cNvPr>
              <p14:cNvContentPartPr/>
              <p14:nvPr/>
            </p14:nvContentPartPr>
            <p14:xfrm>
              <a:off x="8944717" y="1295718"/>
              <a:ext cx="360" cy="3600"/>
            </p14:xfrm>
          </p:contentPart>
        </mc:Choice>
        <mc:Fallback xmlns="">
          <p:pic>
            <p:nvPicPr>
              <p:cNvPr id="10" name="Håndskrift 9">
                <a:extLst>
                  <a:ext uri="{FF2B5EF4-FFF2-40B4-BE49-F238E27FC236}">
                    <a16:creationId xmlns:a16="http://schemas.microsoft.com/office/drawing/2014/main" id="{177A360C-CEE6-45EE-872A-2CCAEA12F28F}"/>
                  </a:ext>
                </a:extLst>
              </p:cNvPr>
              <p:cNvPicPr/>
              <p:nvPr/>
            </p:nvPicPr>
            <p:blipFill>
              <a:blip r:embed="rId8"/>
              <a:stretch>
                <a:fillRect/>
              </a:stretch>
            </p:blipFill>
            <p:spPr>
              <a:xfrm>
                <a:off x="8927077" y="1260078"/>
                <a:ext cx="36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Håndskrift 11">
                <a:extLst>
                  <a:ext uri="{FF2B5EF4-FFF2-40B4-BE49-F238E27FC236}">
                    <a16:creationId xmlns:a16="http://schemas.microsoft.com/office/drawing/2014/main" id="{B17EAABB-3E27-443D-8098-DA4C34D15B41}"/>
                  </a:ext>
                </a:extLst>
              </p14:cNvPr>
              <p14:cNvContentPartPr/>
              <p14:nvPr/>
            </p14:nvContentPartPr>
            <p14:xfrm>
              <a:off x="8944717" y="1303638"/>
              <a:ext cx="360" cy="360"/>
            </p14:xfrm>
          </p:contentPart>
        </mc:Choice>
        <mc:Fallback xmlns="">
          <p:pic>
            <p:nvPicPr>
              <p:cNvPr id="12" name="Håndskrift 11">
                <a:extLst>
                  <a:ext uri="{FF2B5EF4-FFF2-40B4-BE49-F238E27FC236}">
                    <a16:creationId xmlns:a16="http://schemas.microsoft.com/office/drawing/2014/main" id="{B17EAABB-3E27-443D-8098-DA4C34D15B41}"/>
                  </a:ext>
                </a:extLst>
              </p:cNvPr>
              <p:cNvPicPr/>
              <p:nvPr/>
            </p:nvPicPr>
            <p:blipFill>
              <a:blip r:embed="rId8"/>
              <a:stretch>
                <a:fillRect/>
              </a:stretch>
            </p:blipFill>
            <p:spPr>
              <a:xfrm>
                <a:off x="8927077" y="1267998"/>
                <a:ext cx="36000" cy="72000"/>
              </a:xfrm>
              <a:prstGeom prst="rect">
                <a:avLst/>
              </a:prstGeom>
            </p:spPr>
          </p:pic>
        </mc:Fallback>
      </mc:AlternateContent>
    </p:spTree>
    <p:extLst>
      <p:ext uri="{BB962C8B-B14F-4D97-AF65-F5344CB8AC3E}">
        <p14:creationId xmlns:p14="http://schemas.microsoft.com/office/powerpoint/2010/main" val="62921134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7" name="Rectangle 136">
            <a:extLst>
              <a:ext uri="{FF2B5EF4-FFF2-40B4-BE49-F238E27FC236}">
                <a16:creationId xmlns:a16="http://schemas.microsoft.com/office/drawing/2014/main" id="{FBFC6891-CBA5-427E-98AC-BF56BB033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el 1">
            <a:extLst>
              <a:ext uri="{FF2B5EF4-FFF2-40B4-BE49-F238E27FC236}">
                <a16:creationId xmlns:a16="http://schemas.microsoft.com/office/drawing/2014/main" id="{3695953A-C5D7-4FA2-83FB-8543B12EB3BF}"/>
              </a:ext>
            </a:extLst>
          </p:cNvPr>
          <p:cNvSpPr>
            <a:spLocks noGrp="1"/>
          </p:cNvSpPr>
          <p:nvPr>
            <p:ph type="title"/>
          </p:nvPr>
        </p:nvSpPr>
        <p:spPr>
          <a:xfrm>
            <a:off x="1198181" y="4087571"/>
            <a:ext cx="4795282" cy="2031941"/>
          </a:xfrm>
        </p:spPr>
        <p:txBody>
          <a:bodyPr vert="horz" lIns="91440" tIns="45720" rIns="91440" bIns="45720" rtlCol="0" anchor="ctr">
            <a:normAutofit/>
          </a:bodyPr>
          <a:lstStyle/>
          <a:p>
            <a:pPr>
              <a:lnSpc>
                <a:spcPct val="90000"/>
              </a:lnSpc>
            </a:pPr>
            <a:r>
              <a:rPr lang="en-US" kern="1200" dirty="0" err="1">
                <a:solidFill>
                  <a:schemeClr val="tx2"/>
                </a:solidFill>
                <a:latin typeface="+mj-lt"/>
                <a:ea typeface="+mj-ea"/>
                <a:cs typeface="+mj-cs"/>
              </a:rPr>
              <a:t>Børn</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som</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overlevede</a:t>
            </a:r>
            <a:r>
              <a:rPr lang="en-US" kern="1200" dirty="0">
                <a:solidFill>
                  <a:schemeClr val="tx2"/>
                </a:solidFill>
                <a:latin typeface="+mj-lt"/>
                <a:ea typeface="+mj-ea"/>
                <a:cs typeface="+mj-cs"/>
              </a:rPr>
              <a:t> Holocaust I 1945</a:t>
            </a:r>
          </a:p>
        </p:txBody>
      </p:sp>
      <p:grpSp>
        <p:nvGrpSpPr>
          <p:cNvPr id="139" name="Bottom Right">
            <a:extLst>
              <a:ext uri="{FF2B5EF4-FFF2-40B4-BE49-F238E27FC236}">
                <a16:creationId xmlns:a16="http://schemas.microsoft.com/office/drawing/2014/main" id="{4CD73DBB-9AC8-4BE7-AA43-995A7495D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40" name="Freeform: Shape 139">
              <a:extLst>
                <a:ext uri="{FF2B5EF4-FFF2-40B4-BE49-F238E27FC236}">
                  <a16:creationId xmlns:a16="http://schemas.microsoft.com/office/drawing/2014/main" id="{512DE672-70F7-4637-B2FF-2FA41F0B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1" name="Graphic 157">
              <a:extLst>
                <a:ext uri="{FF2B5EF4-FFF2-40B4-BE49-F238E27FC236}">
                  <a16:creationId xmlns:a16="http://schemas.microsoft.com/office/drawing/2014/main" id="{DD2F0317-76EA-414D-B393-F8B40F19C7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43" name="Freeform: Shape 142">
                <a:extLst>
                  <a:ext uri="{FF2B5EF4-FFF2-40B4-BE49-F238E27FC236}">
                    <a16:creationId xmlns:a16="http://schemas.microsoft.com/office/drawing/2014/main" id="{7EDD0BAA-CF8C-4BEE-8C35-300AF2017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id="{935A65F3-B3C8-4CC6-BA1A-035AEA210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F0B2B25A-CE08-484B-B756-77C69C3B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C6F5E584-459A-4F39-9F69-43177D7D6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FA96BF44-ED00-4109-9F2F-65716299D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98C01C93-49E2-4D91-BD01-E1E20675B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id="{E961950D-1C40-4BA8-9CCE-D8E2C0AB9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42" name="Freeform: Shape 141">
              <a:extLst>
                <a:ext uri="{FF2B5EF4-FFF2-40B4-BE49-F238E27FC236}">
                  <a16:creationId xmlns:a16="http://schemas.microsoft.com/office/drawing/2014/main" id="{C934D714-BCAF-4495-A9AD-F66AC5794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098" name="Picture 2" descr="Hvad er en koncentrationslejr? - aldrigmere">
            <a:extLst>
              <a:ext uri="{FF2B5EF4-FFF2-40B4-BE49-F238E27FC236}">
                <a16:creationId xmlns:a16="http://schemas.microsoft.com/office/drawing/2014/main" id="{8553262A-D196-44D6-978E-18D9F4FA2A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435" b="32315"/>
          <a:stretch/>
        </p:blipFill>
        <p:spPr bwMode="auto">
          <a:xfrm>
            <a:off x="188468" y="10"/>
            <a:ext cx="11812017" cy="3919684"/>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Top Left">
            <a:extLst>
              <a:ext uri="{FF2B5EF4-FFF2-40B4-BE49-F238E27FC236}">
                <a16:creationId xmlns:a16="http://schemas.microsoft.com/office/drawing/2014/main" id="{AAFDD3F2-C28D-4186-A9F0-DA324412D5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152" name="Freeform: Shape 151">
              <a:extLst>
                <a:ext uri="{FF2B5EF4-FFF2-40B4-BE49-F238E27FC236}">
                  <a16:creationId xmlns:a16="http://schemas.microsoft.com/office/drawing/2014/main" id="{D5302C02-0D50-4BBD-8410-674BE02F9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3" name="Freeform: Shape 152">
              <a:extLst>
                <a:ext uri="{FF2B5EF4-FFF2-40B4-BE49-F238E27FC236}">
                  <a16:creationId xmlns:a16="http://schemas.microsoft.com/office/drawing/2014/main" id="{F8C7FBB7-D7DF-46D6-80AF-EA374C31A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4" name="Freeform: Shape 153">
              <a:extLst>
                <a:ext uri="{FF2B5EF4-FFF2-40B4-BE49-F238E27FC236}">
                  <a16:creationId xmlns:a16="http://schemas.microsoft.com/office/drawing/2014/main" id="{806BD1F9-BA15-455A-AC80-3E40C5B6A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id="{5AD4DC37-4D5F-4CFC-B64A-ACA7ED692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id="{82A0B918-ED2A-45A5-9247-67750B3D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id="{3775DAE7-4E0F-4B22-BDD1-4B3F35357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F80A3A5C-7609-4229-8E65-17AD785E3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4" name="Rektangel 3">
            <a:extLst>
              <a:ext uri="{FF2B5EF4-FFF2-40B4-BE49-F238E27FC236}">
                <a16:creationId xmlns:a16="http://schemas.microsoft.com/office/drawing/2014/main" id="{9F0565DE-868F-450D-8739-D85700D7DAD8}"/>
              </a:ext>
            </a:extLst>
          </p:cNvPr>
          <p:cNvSpPr/>
          <p:nvPr/>
        </p:nvSpPr>
        <p:spPr>
          <a:xfrm>
            <a:off x="6195372" y="4088049"/>
            <a:ext cx="4977905" cy="2031475"/>
          </a:xfrm>
          <a:prstGeom prst="rect">
            <a:avLst/>
          </a:prstGeom>
        </p:spPr>
        <p:txBody>
          <a:bodyPr vert="horz" lIns="91440" tIns="45720" rIns="91440" bIns="45720" rtlCol="0" anchor="ctr">
            <a:normAutofit/>
          </a:bodyPr>
          <a:lstStyle/>
          <a:p>
            <a:pPr indent="-228600">
              <a:lnSpc>
                <a:spcPct val="110000"/>
              </a:lnSpc>
              <a:spcAft>
                <a:spcPts val="600"/>
              </a:spcAft>
              <a:buClr>
                <a:schemeClr val="accent5"/>
              </a:buClr>
              <a:buFont typeface="Avenir Next LT Pro" panose="020B0504020202020204" pitchFamily="34" charset="0"/>
              <a:buChar char="+"/>
            </a:pPr>
            <a:r>
              <a:rPr lang="en-US" sz="2000" dirty="0"/>
              <a:t>Holocaust er </a:t>
            </a:r>
            <a:r>
              <a:rPr lang="en-US" sz="2000" dirty="0" err="1"/>
              <a:t>en</a:t>
            </a:r>
            <a:r>
              <a:rPr lang="en-US" sz="2000" dirty="0"/>
              <a:t> </a:t>
            </a:r>
            <a:r>
              <a:rPr lang="en-US" sz="2000" dirty="0" err="1"/>
              <a:t>betegnelse</a:t>
            </a:r>
            <a:r>
              <a:rPr lang="en-US" sz="2000" dirty="0"/>
              <a:t> </a:t>
            </a:r>
            <a:r>
              <a:rPr lang="en-US" sz="2000" dirty="0" err="1"/>
              <a:t>på</a:t>
            </a:r>
            <a:r>
              <a:rPr lang="en-US" sz="2000" dirty="0"/>
              <a:t> </a:t>
            </a:r>
            <a:r>
              <a:rPr lang="en-US" sz="2000" dirty="0" err="1"/>
              <a:t>nazisternes</a:t>
            </a:r>
            <a:r>
              <a:rPr lang="en-US" sz="2000" dirty="0"/>
              <a:t> </a:t>
            </a:r>
            <a:r>
              <a:rPr lang="en-US" sz="2000" dirty="0" err="1"/>
              <a:t>folkemord</a:t>
            </a:r>
            <a:r>
              <a:rPr lang="en-US" sz="2000" dirty="0"/>
              <a:t> </a:t>
            </a:r>
            <a:r>
              <a:rPr lang="en-US" sz="2000" dirty="0" err="1"/>
              <a:t>på</a:t>
            </a:r>
            <a:r>
              <a:rPr lang="en-US" sz="2000" dirty="0"/>
              <a:t> </a:t>
            </a:r>
            <a:r>
              <a:rPr lang="en-US" sz="2000" dirty="0" err="1"/>
              <a:t>jøderne</a:t>
            </a:r>
            <a:r>
              <a:rPr lang="en-US" sz="2000" dirty="0"/>
              <a:t> </a:t>
            </a:r>
            <a:r>
              <a:rPr lang="en-US" sz="2000" dirty="0" err="1"/>
              <a:t>før</a:t>
            </a:r>
            <a:r>
              <a:rPr lang="en-US" sz="2000" dirty="0"/>
              <a:t> </a:t>
            </a:r>
            <a:r>
              <a:rPr lang="en-US" sz="2000" dirty="0" err="1"/>
              <a:t>og</a:t>
            </a:r>
            <a:r>
              <a:rPr lang="en-US" sz="2000" dirty="0"/>
              <a:t> under 2. </a:t>
            </a:r>
            <a:r>
              <a:rPr lang="en-US" sz="2000" dirty="0" err="1"/>
              <a:t>verdenskrig</a:t>
            </a:r>
            <a:r>
              <a:rPr lang="en-US" sz="2000" dirty="0"/>
              <a:t>. </a:t>
            </a:r>
          </a:p>
          <a:p>
            <a:pPr indent="-228600">
              <a:lnSpc>
                <a:spcPct val="110000"/>
              </a:lnSpc>
              <a:spcAft>
                <a:spcPts val="600"/>
              </a:spcAft>
              <a:buClr>
                <a:schemeClr val="accent5"/>
              </a:buClr>
              <a:buFont typeface="Avenir Next LT Pro" panose="020B0504020202020204" pitchFamily="34" charset="0"/>
              <a:buChar char="+"/>
            </a:pPr>
            <a:r>
              <a:rPr lang="en-US" sz="2000" dirty="0" err="1"/>
              <a:t>Jøderne</a:t>
            </a:r>
            <a:r>
              <a:rPr lang="en-US" sz="2000" dirty="0"/>
              <a:t> </a:t>
            </a:r>
            <a:r>
              <a:rPr lang="en-US" sz="2000" dirty="0" err="1"/>
              <a:t>blev</a:t>
            </a:r>
            <a:r>
              <a:rPr lang="en-US" sz="2000" dirty="0"/>
              <a:t> </a:t>
            </a:r>
            <a:r>
              <a:rPr lang="en-US" sz="2000" dirty="0" err="1"/>
              <a:t>udpegede</a:t>
            </a:r>
            <a:r>
              <a:rPr lang="en-US" sz="2000" dirty="0"/>
              <a:t> </a:t>
            </a:r>
            <a:r>
              <a:rPr lang="en-US" sz="2000" dirty="0" err="1"/>
              <a:t>til</a:t>
            </a:r>
            <a:r>
              <a:rPr lang="en-US" sz="2000" dirty="0"/>
              <a:t> </a:t>
            </a:r>
            <a:r>
              <a:rPr lang="en-US" sz="2000" dirty="0" err="1"/>
              <a:t>syndebukke</a:t>
            </a:r>
            <a:endParaRPr lang="en-US" sz="2000" dirty="0"/>
          </a:p>
        </p:txBody>
      </p:sp>
    </p:spTree>
    <p:extLst>
      <p:ext uri="{BB962C8B-B14F-4D97-AF65-F5344CB8AC3E}">
        <p14:creationId xmlns:p14="http://schemas.microsoft.com/office/powerpoint/2010/main" val="245536194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A33B5-E423-47DD-8042-8285E7965D43}"/>
              </a:ext>
            </a:extLst>
          </p:cNvPr>
          <p:cNvSpPr>
            <a:spLocks noGrp="1"/>
          </p:cNvSpPr>
          <p:nvPr>
            <p:ph type="title"/>
          </p:nvPr>
        </p:nvSpPr>
        <p:spPr>
          <a:xfrm>
            <a:off x="838200" y="596347"/>
            <a:ext cx="10515600" cy="1630018"/>
          </a:xfrm>
          <a:ln w="19050"/>
        </p:spPr>
        <p:style>
          <a:lnRef idx="2">
            <a:schemeClr val="accent2"/>
          </a:lnRef>
          <a:fillRef idx="1">
            <a:schemeClr val="lt1"/>
          </a:fillRef>
          <a:effectRef idx="0">
            <a:schemeClr val="accent2"/>
          </a:effectRef>
          <a:fontRef idx="minor">
            <a:schemeClr val="dk1"/>
          </a:fontRef>
        </p:style>
        <p:txBody>
          <a:bodyPr>
            <a:normAutofit fontScale="90000"/>
          </a:bodyPr>
          <a:lstStyle/>
          <a:p>
            <a:r>
              <a:rPr lang="da-DK" sz="4000" b="1" dirty="0"/>
              <a:t>Menneskerettigheder: Aldrig mere racisme </a:t>
            </a:r>
            <a:br>
              <a:rPr lang="da-DK" sz="4000" b="1" dirty="0"/>
            </a:br>
            <a:r>
              <a:rPr lang="da-DK" sz="2100" dirty="0"/>
              <a:t>Som samfund skal vi sikre, at ingen diskrimineres på grund af etnisk oprindelse. Ethvert menneske har krav på lige adgang til de samme rettigheder – uanset race eller etniske oprindelse.</a:t>
            </a:r>
          </a:p>
        </p:txBody>
      </p:sp>
      <p:sp>
        <p:nvSpPr>
          <p:cNvPr id="3" name="Pladsholder til indhold 2">
            <a:extLst>
              <a:ext uri="{FF2B5EF4-FFF2-40B4-BE49-F238E27FC236}">
                <a16:creationId xmlns:a16="http://schemas.microsoft.com/office/drawing/2014/main" id="{85A05895-FA09-4B16-B6CB-AF7E33BE0502}"/>
              </a:ext>
            </a:extLst>
          </p:cNvPr>
          <p:cNvSpPr>
            <a:spLocks noGrp="1"/>
          </p:cNvSpPr>
          <p:nvPr>
            <p:ph idx="1"/>
          </p:nvPr>
        </p:nvSpPr>
        <p:spPr>
          <a:xfrm>
            <a:off x="838200" y="2226365"/>
            <a:ext cx="10515600" cy="3950598"/>
          </a:xfrm>
        </p:spPr>
        <p:txBody>
          <a:bodyPr>
            <a:normAutofit fontScale="25000" lnSpcReduction="20000"/>
          </a:bodyPr>
          <a:lstStyle/>
          <a:p>
            <a:endParaRPr lang="da-DK" dirty="0">
              <a:solidFill>
                <a:schemeClr val="tx1"/>
              </a:solidFill>
            </a:endParaRPr>
          </a:p>
          <a:p>
            <a:r>
              <a:rPr lang="da-DK" sz="7200" dirty="0">
                <a:solidFill>
                  <a:schemeClr val="tx1"/>
                </a:solidFill>
              </a:rPr>
              <a:t>1948 FN's Verdenserklæring om Menneskerettighederne. Den er grundlæggende en række andre konventioner: for </a:t>
            </a:r>
            <a:r>
              <a:rPr lang="da-DK" sz="7200" dirty="0"/>
              <a:t>racediskriminationskonventionen fra </a:t>
            </a:r>
            <a:r>
              <a:rPr lang="da-DK" sz="7200" dirty="0">
                <a:solidFill>
                  <a:schemeClr val="tx1"/>
                </a:solidFill>
              </a:rPr>
              <a:t>1965, børnekonventionen, 1989 og </a:t>
            </a:r>
            <a:r>
              <a:rPr lang="da-DK" sz="7200" dirty="0" err="1">
                <a:solidFill>
                  <a:schemeClr val="tx1"/>
                </a:solidFill>
              </a:rPr>
              <a:t>FNs</a:t>
            </a:r>
            <a:r>
              <a:rPr lang="da-DK" sz="7200" dirty="0">
                <a:solidFill>
                  <a:schemeClr val="tx1"/>
                </a:solidFill>
              </a:rPr>
              <a:t> Global Compact 1999 og for konventioner uden for FN-systemet.</a:t>
            </a:r>
          </a:p>
          <a:p>
            <a:r>
              <a:rPr lang="da-DK" sz="7200" dirty="0"/>
              <a:t>1950 blev den europæiske Menneskerettighedskonvention EHCR vedtaget i Europarådet for at beskytte menneskerettigheder og fundamentale frihedsrettigheder. Konventionen trådte i kraft i 1953. Danmark var blandt de første, der underskrev aftalen.</a:t>
            </a:r>
          </a:p>
          <a:p>
            <a:r>
              <a:rPr lang="da-DK" sz="7200" dirty="0"/>
              <a:t>I april 1992 blev konventionsbestemmelsen skrevet direkte </a:t>
            </a:r>
            <a:r>
              <a:rPr lang="da-DK" sz="7200" dirty="0" err="1"/>
              <a:t>idn</a:t>
            </a:r>
            <a:r>
              <a:rPr lang="da-DK" sz="7200" dirty="0"/>
              <a:t> i dansk lovgivning. Det er i dansk retspraksis blevet sædvane at anvende den europæiske Menneskerettighedskonvention i rets skabende funktion og i lovgivningsprocessen på niveau med Grundloven.</a:t>
            </a:r>
          </a:p>
          <a:p>
            <a:r>
              <a:rPr lang="da-DK" sz="7200" dirty="0"/>
              <a:t>12. tillægsprotokol til EHRC forbyder diskrimination i enhver form, såsom køn, race, hudfarve, sprog, religion, politisk eller anden overbevisning, national eller social oprindelse, tilknytning til en national minoritet, ejendom, fødestatus eller anden status. Danmark har ikke ratificeret.</a:t>
            </a:r>
            <a:endParaRPr lang="da-DK" sz="7200" dirty="0">
              <a:solidFill>
                <a:schemeClr val="tx1"/>
              </a:solidFill>
            </a:endParaRPr>
          </a:p>
          <a:p>
            <a:endParaRPr lang="da-DK" dirty="0"/>
          </a:p>
        </p:txBody>
      </p:sp>
    </p:spTree>
    <p:extLst>
      <p:ext uri="{BB962C8B-B14F-4D97-AF65-F5344CB8AC3E}">
        <p14:creationId xmlns:p14="http://schemas.microsoft.com/office/powerpoint/2010/main" val="264313265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107C1-3A85-4521-901F-FCC44AB0E47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da-DK" b="1" dirty="0"/>
              <a:t>Højreekstreme kræfter vil afskaffe § 266b</a:t>
            </a:r>
          </a:p>
        </p:txBody>
      </p:sp>
      <p:sp>
        <p:nvSpPr>
          <p:cNvPr id="3" name="Pladsholder til indhold 2">
            <a:extLst>
              <a:ext uri="{FF2B5EF4-FFF2-40B4-BE49-F238E27FC236}">
                <a16:creationId xmlns:a16="http://schemas.microsoft.com/office/drawing/2014/main" id="{EEC80D6F-AA55-4F96-94BE-DF4D71D7C936}"/>
              </a:ext>
            </a:extLst>
          </p:cNvPr>
          <p:cNvSpPr>
            <a:spLocks noGrp="1"/>
          </p:cNvSpPr>
          <p:nvPr>
            <p:ph idx="1"/>
          </p:nvPr>
        </p:nvSpPr>
        <p:spPr/>
        <p:txBody>
          <a:bodyPr>
            <a:normAutofit lnSpcReduction="10000"/>
          </a:bodyPr>
          <a:lstStyle/>
          <a:p>
            <a:r>
              <a:rPr lang="da-DK" dirty="0"/>
              <a:t>Nye Borgerlige og DF ønsker at fjerne racismeparagraffen. De vil have frit spil til en fremmedfjendsk debat og racistiske ytringer. Ytringsfriheden er i Danmark sat højere end §266b</a:t>
            </a:r>
          </a:p>
          <a:p>
            <a:r>
              <a:rPr lang="da-DK" dirty="0"/>
              <a:t>Racismeparagraffen har ikke udvirket </a:t>
            </a:r>
            <a:r>
              <a:rPr lang="da-DK"/>
              <a:t>flere domsafsigelser de </a:t>
            </a:r>
            <a:r>
              <a:rPr lang="da-DK" dirty="0"/>
              <a:t>sidste årtier på trods af stigende racistisk tale i det offentlige rum.</a:t>
            </a:r>
          </a:p>
          <a:p>
            <a:r>
              <a:rPr lang="da-DK" dirty="0"/>
              <a:t>På trods af stigende diskriminerende tale om etnisk herkomst.</a:t>
            </a:r>
          </a:p>
          <a:p>
            <a:r>
              <a:rPr lang="da-DK" dirty="0"/>
              <a:t>På trods af regeringers udpegning af etnicitet som årsag til kriminalitet, manglende arbejde og udøvelse af social kontrol</a:t>
            </a:r>
          </a:p>
        </p:txBody>
      </p:sp>
    </p:spTree>
    <p:extLst>
      <p:ext uri="{BB962C8B-B14F-4D97-AF65-F5344CB8AC3E}">
        <p14:creationId xmlns:p14="http://schemas.microsoft.com/office/powerpoint/2010/main" val="17116286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4" name="Rectangle 8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5"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91" name="Freeform: Shape 90">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7" name="Freeform: Shape 91">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Shape 92">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Shape 93">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Shape 94">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Shape 95">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Shape 96">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Shape 97">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3B9B8AC9-5259-4F82-8DB8-1F42A679DFC2}"/>
              </a:ext>
            </a:extLst>
          </p:cNvPr>
          <p:cNvSpPr>
            <a:spLocks noGrp="1"/>
          </p:cNvSpPr>
          <p:nvPr>
            <p:ph type="title"/>
          </p:nvPr>
        </p:nvSpPr>
        <p:spPr>
          <a:xfrm>
            <a:off x="1198182" y="1431235"/>
            <a:ext cx="3980254" cy="4706511"/>
          </a:xfrm>
        </p:spPr>
        <p:txBody>
          <a:bodyPr>
            <a:normAutofit fontScale="90000"/>
          </a:bodyPr>
          <a:lstStyle/>
          <a:p>
            <a:pPr>
              <a:lnSpc>
                <a:spcPct val="90000"/>
              </a:lnSpc>
            </a:pPr>
            <a:br>
              <a:rPr lang="en-US" sz="3700" b="1" dirty="0"/>
            </a:br>
            <a:r>
              <a:rPr lang="en-US" sz="3700" b="1" dirty="0"/>
              <a:t>EU </a:t>
            </a:r>
            <a:r>
              <a:rPr lang="en-US" sz="3700" b="1" dirty="0" err="1"/>
              <a:t>kritiserer</a:t>
            </a:r>
            <a:r>
              <a:rPr lang="en-US" sz="3700" b="1" dirty="0"/>
              <a:t> </a:t>
            </a:r>
            <a:r>
              <a:rPr lang="en-US" sz="3700" b="1" dirty="0" err="1"/>
              <a:t>Danmark</a:t>
            </a:r>
            <a:br>
              <a:rPr lang="en-US" sz="3700" b="1" dirty="0"/>
            </a:br>
            <a:r>
              <a:rPr lang="en-US" sz="3700" dirty="0"/>
              <a:t>ECRI</a:t>
            </a:r>
            <a:br>
              <a:rPr lang="en-US" sz="3700" b="1" dirty="0"/>
            </a:br>
            <a:r>
              <a:rPr lang="en-US" sz="3700" dirty="0"/>
              <a:t>Den </a:t>
            </a:r>
            <a:r>
              <a:rPr lang="en-US" sz="3700" dirty="0" err="1"/>
              <a:t>europæiske</a:t>
            </a:r>
            <a:r>
              <a:rPr lang="en-US" sz="3700" dirty="0"/>
              <a:t> </a:t>
            </a:r>
            <a:r>
              <a:rPr lang="en-US" sz="3700" dirty="0" err="1"/>
              <a:t>kommission</a:t>
            </a:r>
            <a:r>
              <a:rPr lang="en-US" sz="3700" dirty="0"/>
              <a:t> mod </a:t>
            </a:r>
            <a:r>
              <a:rPr lang="en-US" sz="3700" dirty="0" err="1"/>
              <a:t>racisme</a:t>
            </a:r>
            <a:r>
              <a:rPr lang="en-US" sz="3700" dirty="0"/>
              <a:t> </a:t>
            </a:r>
            <a:r>
              <a:rPr lang="en-US" sz="3700" dirty="0" err="1"/>
              <a:t>og</a:t>
            </a:r>
            <a:r>
              <a:rPr lang="en-US" sz="3700" dirty="0"/>
              <a:t> intolerance </a:t>
            </a:r>
            <a:r>
              <a:rPr lang="en-US" sz="3700" dirty="0" err="1"/>
              <a:t>anbefaler</a:t>
            </a:r>
            <a:r>
              <a:rPr lang="en-US" sz="3700" dirty="0"/>
              <a:t> </a:t>
            </a:r>
            <a:r>
              <a:rPr lang="en-US" sz="3700" dirty="0" err="1"/>
              <a:t>Danmark</a:t>
            </a:r>
            <a:r>
              <a:rPr lang="en-US" sz="3700" dirty="0"/>
              <a:t> </a:t>
            </a:r>
            <a:r>
              <a:rPr lang="en-US" sz="3700" dirty="0" err="1"/>
              <a:t>tiltag</a:t>
            </a:r>
            <a:r>
              <a:rPr lang="en-US" sz="3700" dirty="0"/>
              <a:t> </a:t>
            </a:r>
            <a:r>
              <a:rPr lang="en-US" sz="3700" dirty="0" err="1"/>
              <a:t>til</a:t>
            </a:r>
            <a:r>
              <a:rPr lang="en-US" sz="3700" dirty="0"/>
              <a:t> at </a:t>
            </a:r>
            <a:r>
              <a:rPr lang="en-US" sz="3700" dirty="0" err="1"/>
              <a:t>mindske</a:t>
            </a:r>
            <a:r>
              <a:rPr lang="en-US" sz="3700" dirty="0"/>
              <a:t> </a:t>
            </a:r>
            <a:r>
              <a:rPr lang="en-US" sz="3700" dirty="0" err="1"/>
              <a:t>racisme</a:t>
            </a:r>
            <a:r>
              <a:rPr lang="en-US" sz="3700" dirty="0"/>
              <a:t>.</a:t>
            </a:r>
            <a:br>
              <a:rPr lang="en-US" sz="3700" dirty="0"/>
            </a:br>
            <a:br>
              <a:rPr lang="da-DK" sz="3700" dirty="0"/>
            </a:br>
            <a:br>
              <a:rPr lang="da-DK" sz="3700" dirty="0"/>
            </a:br>
            <a:r>
              <a:rPr lang="da-DK" sz="3700" dirty="0"/>
              <a:t> </a:t>
            </a:r>
          </a:p>
        </p:txBody>
      </p:sp>
      <p:grpSp>
        <p:nvGrpSpPr>
          <p:cNvPr id="100"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01"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99" name="Freeform: Shape 102">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Shape 103">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Shape 104">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Freeform: Shape 105">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Shape 106">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Shape 107">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Shape 108">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10" name="Freeform: Shape 101">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Pladsholder til indhold 2">
            <a:extLst>
              <a:ext uri="{FF2B5EF4-FFF2-40B4-BE49-F238E27FC236}">
                <a16:creationId xmlns:a16="http://schemas.microsoft.com/office/drawing/2014/main" id="{307E9472-F7B8-4FB7-AAEA-EC5E1D17177E}"/>
              </a:ext>
            </a:extLst>
          </p:cNvPr>
          <p:cNvGraphicFramePr>
            <a:graphicFrameLocks noGrp="1"/>
          </p:cNvGraphicFramePr>
          <p:nvPr>
            <p:ph idx="1"/>
            <p:extLst>
              <p:ext uri="{D42A27DB-BD31-4B8C-83A1-F6EECF244321}">
                <p14:modId xmlns:p14="http://schemas.microsoft.com/office/powerpoint/2010/main" val="3019336198"/>
              </p:ext>
            </p:extLst>
          </p:nvPr>
        </p:nvGraphicFramePr>
        <p:xfrm>
          <a:off x="5408989" y="882807"/>
          <a:ext cx="6168914" cy="5301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18453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Ion</Template>
  <TotalTime>7477</TotalTime>
  <Words>1378</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Avenir Next LT Pro</vt:lpstr>
      <vt:lpstr>AvenirNext LT Pro Medium</vt:lpstr>
      <vt:lpstr>Posterama</vt:lpstr>
      <vt:lpstr>ExploreVTI</vt:lpstr>
      <vt:lpstr>                 Aldrig mere nazisme Aldrig mere en 9. april. </vt:lpstr>
      <vt:lpstr> Tyske Fly over København 9. april 1940  Flyveblade sendes ned fra tyske fly over København med Værnemagtens krav om , at befolkningen fulgte de udsendte retningslinjer og forholdt sig i ro. </vt:lpstr>
      <vt:lpstr> Den kommunistiske digter Otto Gelsted ((1888-1968)) skrev ‘De mørke Fugle fløj’ – et digt, der beskriver den følelse, mange danskere må have haft den 9. april 1940. Otto Gelsted måtte flygte til Sverige i 1943.  </vt:lpstr>
      <vt:lpstr>§ 266b kaldet Racismeparagraffen-1939</vt:lpstr>
      <vt:lpstr>Nazismen betød racisme og umenneskeliggørelse</vt:lpstr>
      <vt:lpstr>Børn som overlevede Holocaust I 1945</vt:lpstr>
      <vt:lpstr>Menneskerettigheder: Aldrig mere racisme  Som samfund skal vi sikre, at ingen diskrimineres på grund af etnisk oprindelse. Ethvert menneske har krav på lige adgang til de samme rettigheder – uanset race eller etniske oprindelse.</vt:lpstr>
      <vt:lpstr>Højreekstreme kræfter vil afskaffe § 266b</vt:lpstr>
      <vt:lpstr> EU kritiserer Danmark ECRI Den europæiske kommission mod racisme og intolerance anbefaler Danmark tiltag til at mindske racisme.    </vt:lpstr>
      <vt:lpstr>Nazisme på Christiansborg Slotsplads i 2014</vt:lpstr>
      <vt:lpstr>Racisme på Christiansborg</vt:lpstr>
      <vt:lpstr>PowerPoint-præsentation</vt:lpstr>
      <vt:lpstr>Europas højrefløj lukkede EUs grænser</vt:lpstr>
      <vt:lpstr> Diskrimination af flygtninge og indvandrere Statslig udpegning af syndebukke </vt:lpstr>
      <vt:lpstr>Ulighed for loven</vt:lpstr>
      <vt:lpstr>Kvinder og børn mister livet i Al Hol  Over 50 mennesker har mistet livet bare i år i Al Hol, hvor der også lever danske kvinder og børn. Vi er til stede i lejren, og vi ser hver dag det mareridt, beboerne lever i. Læger uden grænser d. 25. marts 2021   Danske statsborgere - børn og voksne forhindres i at vende tilbage til Danmark på grund af deres religion og politiske ideer, der giver anledning til frygt for terror.  Vi kræver lighed for loven. Ingen særlove, aldrig mere en 9. april. Demos.dk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Aldrig mere nazisme</dc:title>
  <dc:creator>Tove jensen</dc:creator>
  <cp:lastModifiedBy>Tove jensen</cp:lastModifiedBy>
  <cp:revision>48</cp:revision>
  <dcterms:created xsi:type="dcterms:W3CDTF">2021-04-02T13:23:39Z</dcterms:created>
  <dcterms:modified xsi:type="dcterms:W3CDTF">2021-04-18T16:00:36Z</dcterms:modified>
</cp:coreProperties>
</file>